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6" r:id="rId2"/>
    <p:sldId id="284" r:id="rId3"/>
    <p:sldId id="285" r:id="rId4"/>
    <p:sldId id="286" r:id="rId5"/>
    <p:sldId id="287" r:id="rId6"/>
    <p:sldId id="290" r:id="rId7"/>
    <p:sldId id="291" r:id="rId8"/>
    <p:sldId id="292" r:id="rId9"/>
    <p:sldId id="297" r:id="rId10"/>
    <p:sldId id="293" r:id="rId11"/>
    <p:sldId id="299" r:id="rId12"/>
    <p:sldId id="300" r:id="rId13"/>
    <p:sldId id="294" r:id="rId14"/>
    <p:sldId id="295" r:id="rId15"/>
    <p:sldId id="296" r:id="rId16"/>
    <p:sldId id="302" r:id="rId17"/>
    <p:sldId id="301" r:id="rId18"/>
    <p:sldId id="303" r:id="rId19"/>
    <p:sldId id="304" r:id="rId20"/>
    <p:sldId id="307" r:id="rId21"/>
    <p:sldId id="282" r:id="rId22"/>
    <p:sldId id="308" r:id="rId23"/>
  </p:sldIdLst>
  <p:sldSz cx="9144000" cy="6858000" type="screen4x3"/>
  <p:notesSz cx="6858000" cy="9144000"/>
  <p:defaultTextStyle>
    <a:defPPr>
      <a:defRPr lang="he-IL"/>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r" defTabSz="914400" rtl="1" eaLnBrk="1" latinLnBrk="0" hangingPunct="1">
      <a:defRPr kern="1200">
        <a:solidFill>
          <a:schemeClr val="tx1"/>
        </a:solidFill>
        <a:latin typeface="Arial" charset="0"/>
        <a:ea typeface="+mn-ea"/>
        <a:cs typeface="Arial" charset="0"/>
      </a:defRPr>
    </a:lvl6pPr>
    <a:lvl7pPr marL="2743200" algn="r" defTabSz="914400" rtl="1" eaLnBrk="1" latinLnBrk="0" hangingPunct="1">
      <a:defRPr kern="1200">
        <a:solidFill>
          <a:schemeClr val="tx1"/>
        </a:solidFill>
        <a:latin typeface="Arial" charset="0"/>
        <a:ea typeface="+mn-ea"/>
        <a:cs typeface="Arial" charset="0"/>
      </a:defRPr>
    </a:lvl7pPr>
    <a:lvl8pPr marL="3200400" algn="r" defTabSz="914400" rtl="1" eaLnBrk="1" latinLnBrk="0" hangingPunct="1">
      <a:defRPr kern="1200">
        <a:solidFill>
          <a:schemeClr val="tx1"/>
        </a:solidFill>
        <a:latin typeface="Arial" charset="0"/>
        <a:ea typeface="+mn-ea"/>
        <a:cs typeface="Arial" charset="0"/>
      </a:defRPr>
    </a:lvl8pPr>
    <a:lvl9pPr marL="3657600" algn="r" defTabSz="914400" rtl="1"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1D4C72"/>
    <a:srgbClr val="FFFCF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379" autoAdjust="0"/>
    <p:restoredTop sz="77739" autoAdjust="0"/>
  </p:normalViewPr>
  <p:slideViewPr>
    <p:cSldViewPr>
      <p:cViewPr>
        <p:scale>
          <a:sx n="70" d="100"/>
          <a:sy n="70" d="100"/>
        </p:scale>
        <p:origin x="-514" y="-34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he-IL"/>
  <c:clrMapOvr bg1="lt1" tx1="dk1" bg2="lt2" tx2="dk2" accent1="accent1" accent2="accent2" accent3="accent3" accent4="accent4" accent5="accent5" accent6="accent6" hlink="hlink" folHlink="folHlink"/>
  <c:chart>
    <c:plotArea>
      <c:layout/>
      <c:scatterChart>
        <c:scatterStyle val="lineMarker"/>
        <c:ser>
          <c:idx val="0"/>
          <c:order val="0"/>
          <c:tx>
            <c:strRef>
              <c:f>גיליון1!$C$3</c:f>
              <c:strCache>
                <c:ptCount val="1"/>
                <c:pt idx="0">
                  <c:v>טור 4</c:v>
                </c:pt>
              </c:strCache>
            </c:strRef>
          </c:tx>
          <c:xVal>
            <c:numRef>
              <c:f>גיליון1!$B$4:$B$7</c:f>
              <c:numCache>
                <c:formatCode>General</c:formatCode>
                <c:ptCount val="4"/>
                <c:pt idx="0">
                  <c:v>2</c:v>
                </c:pt>
                <c:pt idx="1">
                  <c:v>3</c:v>
                </c:pt>
                <c:pt idx="2">
                  <c:v>4</c:v>
                </c:pt>
                <c:pt idx="3">
                  <c:v>5</c:v>
                </c:pt>
              </c:numCache>
            </c:numRef>
          </c:xVal>
          <c:yVal>
            <c:numRef>
              <c:f>גיליון1!$C$4:$C$7</c:f>
              <c:numCache>
                <c:formatCode>General</c:formatCode>
                <c:ptCount val="4"/>
                <c:pt idx="0">
                  <c:v>-164</c:v>
                </c:pt>
                <c:pt idx="1">
                  <c:v>-112</c:v>
                </c:pt>
                <c:pt idx="2">
                  <c:v>-88.5</c:v>
                </c:pt>
                <c:pt idx="3">
                  <c:v>-52</c:v>
                </c:pt>
              </c:numCache>
            </c:numRef>
          </c:yVal>
        </c:ser>
        <c:ser>
          <c:idx val="1"/>
          <c:order val="1"/>
          <c:tx>
            <c:strRef>
              <c:f>גיליון1!$D$3</c:f>
              <c:strCache>
                <c:ptCount val="1"/>
                <c:pt idx="0">
                  <c:v>טור 5</c:v>
                </c:pt>
              </c:strCache>
            </c:strRef>
          </c:tx>
          <c:xVal>
            <c:numRef>
              <c:f>גיליון1!$B$4:$B$7</c:f>
              <c:numCache>
                <c:formatCode>General</c:formatCode>
                <c:ptCount val="4"/>
                <c:pt idx="0">
                  <c:v>2</c:v>
                </c:pt>
                <c:pt idx="1">
                  <c:v>3</c:v>
                </c:pt>
                <c:pt idx="2">
                  <c:v>4</c:v>
                </c:pt>
                <c:pt idx="3">
                  <c:v>5</c:v>
                </c:pt>
              </c:numCache>
            </c:numRef>
          </c:xVal>
          <c:yVal>
            <c:numRef>
              <c:f>גיליון1!$D$4:$D$7</c:f>
              <c:numCache>
                <c:formatCode>General</c:formatCode>
                <c:ptCount val="4"/>
                <c:pt idx="0">
                  <c:v>-33.300000000000004</c:v>
                </c:pt>
                <c:pt idx="1">
                  <c:v>-87.4</c:v>
                </c:pt>
                <c:pt idx="2">
                  <c:v>-55</c:v>
                </c:pt>
                <c:pt idx="3">
                  <c:v>-17</c:v>
                </c:pt>
              </c:numCache>
            </c:numRef>
          </c:yVal>
        </c:ser>
        <c:ser>
          <c:idx val="2"/>
          <c:order val="2"/>
          <c:tx>
            <c:strRef>
              <c:f>גיליון1!$E$3</c:f>
              <c:strCache>
                <c:ptCount val="1"/>
                <c:pt idx="0">
                  <c:v>טור 6</c:v>
                </c:pt>
              </c:strCache>
            </c:strRef>
          </c:tx>
          <c:xVal>
            <c:numRef>
              <c:f>גיליון1!$B$4:$B$7</c:f>
              <c:numCache>
                <c:formatCode>General</c:formatCode>
                <c:ptCount val="4"/>
                <c:pt idx="0">
                  <c:v>2</c:v>
                </c:pt>
                <c:pt idx="1">
                  <c:v>3</c:v>
                </c:pt>
                <c:pt idx="2">
                  <c:v>4</c:v>
                </c:pt>
                <c:pt idx="3">
                  <c:v>5</c:v>
                </c:pt>
              </c:numCache>
            </c:numRef>
          </c:xVal>
          <c:yVal>
            <c:numRef>
              <c:f>גיליון1!$E$4:$E$7</c:f>
              <c:numCache>
                <c:formatCode>General</c:formatCode>
                <c:ptCount val="4"/>
                <c:pt idx="0">
                  <c:v>100</c:v>
                </c:pt>
                <c:pt idx="1">
                  <c:v>-59.6</c:v>
                </c:pt>
                <c:pt idx="2">
                  <c:v>-42.5</c:v>
                </c:pt>
                <c:pt idx="3">
                  <c:v>-2</c:v>
                </c:pt>
              </c:numCache>
            </c:numRef>
          </c:yVal>
        </c:ser>
        <c:ser>
          <c:idx val="3"/>
          <c:order val="3"/>
          <c:tx>
            <c:strRef>
              <c:f>גיליון1!$F$3</c:f>
              <c:strCache>
                <c:ptCount val="1"/>
                <c:pt idx="0">
                  <c:v>טור 7</c:v>
                </c:pt>
              </c:strCache>
            </c:strRef>
          </c:tx>
          <c:spPr>
            <a:ln>
              <a:solidFill>
                <a:schemeClr val="tx1"/>
              </a:solidFill>
            </a:ln>
          </c:spPr>
          <c:marker>
            <c:spPr>
              <a:ln>
                <a:solidFill>
                  <a:schemeClr val="tx1"/>
                </a:solidFill>
              </a:ln>
            </c:spPr>
          </c:marker>
          <c:xVal>
            <c:numRef>
              <c:f>גיליון1!$B$4:$B$7</c:f>
              <c:numCache>
                <c:formatCode>General</c:formatCode>
                <c:ptCount val="4"/>
                <c:pt idx="0">
                  <c:v>2</c:v>
                </c:pt>
                <c:pt idx="1">
                  <c:v>3</c:v>
                </c:pt>
                <c:pt idx="2">
                  <c:v>4</c:v>
                </c:pt>
                <c:pt idx="3">
                  <c:v>5</c:v>
                </c:pt>
              </c:numCache>
            </c:numRef>
          </c:xVal>
          <c:yVal>
            <c:numRef>
              <c:f>גיליון1!$F$4:$F$7</c:f>
              <c:numCache>
                <c:formatCode>General</c:formatCode>
                <c:ptCount val="4"/>
                <c:pt idx="0">
                  <c:v>-19.600000000000001</c:v>
                </c:pt>
                <c:pt idx="1">
                  <c:v>-85</c:v>
                </c:pt>
                <c:pt idx="2">
                  <c:v>-69</c:v>
                </c:pt>
                <c:pt idx="3">
                  <c:v>-36</c:v>
                </c:pt>
              </c:numCache>
            </c:numRef>
          </c:yVal>
        </c:ser>
        <c:axId val="57374592"/>
        <c:axId val="63254912"/>
      </c:scatterChart>
      <c:valAx>
        <c:axId val="57374592"/>
        <c:scaling>
          <c:orientation val="minMax"/>
        </c:scaling>
        <c:axPos val="b"/>
        <c:title>
          <c:tx>
            <c:rich>
              <a:bodyPr/>
              <a:lstStyle/>
              <a:p>
                <a:pPr>
                  <a:defRPr lang="he-IL" sz="1600"/>
                </a:pPr>
                <a:r>
                  <a:rPr lang="ar-SA" sz="1600" dirty="0" smtClean="0"/>
                  <a:t>الدورة</a:t>
                </a:r>
                <a:r>
                  <a:rPr lang="ar-SA" sz="1600" baseline="0" dirty="0" smtClean="0"/>
                  <a:t> في الجدول الدوري للعناصر</a:t>
                </a:r>
                <a:endParaRPr lang="he-IL" sz="1600" dirty="0"/>
              </a:p>
            </c:rich>
          </c:tx>
          <c:layout/>
        </c:title>
        <c:numFmt formatCode="General" sourceLinked="1"/>
        <c:majorTickMark val="cross"/>
        <c:tickLblPos val="low"/>
        <c:txPr>
          <a:bodyPr/>
          <a:lstStyle/>
          <a:p>
            <a:pPr>
              <a:defRPr lang="he-IL" sz="1400"/>
            </a:pPr>
            <a:endParaRPr lang="he-IL"/>
          </a:p>
        </c:txPr>
        <c:crossAx val="63254912"/>
        <c:crosses val="autoZero"/>
        <c:crossBetween val="midCat"/>
        <c:majorUnit val="1"/>
      </c:valAx>
      <c:valAx>
        <c:axId val="63254912"/>
        <c:scaling>
          <c:orientation val="minMax"/>
        </c:scaling>
        <c:axPos val="l"/>
        <c:majorGridlines/>
        <c:title>
          <c:tx>
            <c:rich>
              <a:bodyPr rot="-5400000" vert="horz"/>
              <a:lstStyle/>
              <a:p>
                <a:pPr>
                  <a:defRPr lang="he-IL" sz="1600"/>
                </a:pPr>
                <a:r>
                  <a:rPr lang="ar-SA" sz="1600" dirty="0" smtClean="0"/>
                  <a:t>درجة الغليان(م</a:t>
                </a:r>
                <a:r>
                  <a:rPr lang="ar-SA" sz="1600" baseline="30000" dirty="0" smtClean="0"/>
                  <a:t>0</a:t>
                </a:r>
                <a:r>
                  <a:rPr lang="ar-SA" sz="1600" dirty="0" smtClean="0"/>
                  <a:t>)</a:t>
                </a:r>
                <a:endParaRPr lang="he-IL" sz="1600" dirty="0"/>
              </a:p>
            </c:rich>
          </c:tx>
          <c:layout>
            <c:manualLayout>
              <c:xMode val="edge"/>
              <c:yMode val="edge"/>
              <c:x val="0.1763704924418549"/>
              <c:y val="6.7108167770419405E-2"/>
            </c:manualLayout>
          </c:layout>
        </c:title>
        <c:numFmt formatCode="General" sourceLinked="1"/>
        <c:tickLblPos val="low"/>
        <c:txPr>
          <a:bodyPr/>
          <a:lstStyle/>
          <a:p>
            <a:pPr>
              <a:defRPr lang="he-IL" sz="1600" baseline="0"/>
            </a:pPr>
            <a:endParaRPr lang="he-IL"/>
          </a:p>
        </c:txPr>
        <c:crossAx val="57374592"/>
        <c:crosses val="autoZero"/>
        <c:crossBetween val="midCat"/>
      </c:valAx>
    </c:plotArea>
    <c:legend>
      <c:legendPos val="l"/>
      <c:layout>
        <c:manualLayout>
          <c:xMode val="edge"/>
          <c:yMode val="edge"/>
          <c:x val="0"/>
          <c:y val="0.62639203212181371"/>
          <c:w val="0.19535548802180927"/>
          <c:h val="0.36383023866906788"/>
        </c:manualLayout>
      </c:layout>
      <c:spPr>
        <a:ln>
          <a:solidFill>
            <a:schemeClr val="accent1"/>
          </a:solidFill>
        </a:ln>
      </c:spPr>
      <c:txPr>
        <a:bodyPr/>
        <a:lstStyle/>
        <a:p>
          <a:pPr>
            <a:defRPr lang="he-IL" sz="1600"/>
          </a:pPr>
          <a:endParaRPr lang="he-IL"/>
        </a:p>
      </c:txPr>
    </c:legend>
    <c:plotVisOnly val="1"/>
  </c:chart>
  <c:spPr>
    <a:ln w="19050">
      <a:solidFill>
        <a:schemeClr val="accent1"/>
      </a:solidFill>
    </a:ln>
  </c:spPr>
  <c:externalData r:id="rId2"/>
  <c:userShapes r:id="rId3"/>
</c:chartSpace>
</file>

<file path=ppt/drawings/drawing1.xml><?xml version="1.0" encoding="utf-8"?>
<c:userShapes xmlns:c="http://schemas.openxmlformats.org/drawingml/2006/chart">
  <cdr:relSizeAnchor xmlns:cdr="http://schemas.openxmlformats.org/drawingml/2006/chartDrawing">
    <cdr:from>
      <cdr:x>0.43967</cdr:x>
      <cdr:y>0.57575</cdr:y>
    </cdr:from>
    <cdr:to>
      <cdr:x>0.57657</cdr:x>
      <cdr:y>0.70157</cdr:y>
    </cdr:to>
    <cdr:sp macro="" textlink="">
      <cdr:nvSpPr>
        <cdr:cNvPr id="2" name="TextBox 1"/>
        <cdr:cNvSpPr txBox="1"/>
      </cdr:nvSpPr>
      <cdr:spPr>
        <a:xfrm xmlns:a="http://schemas.openxmlformats.org/drawingml/2006/main">
          <a:off x="2592288" y="1656184"/>
          <a:ext cx="807159" cy="361928"/>
        </a:xfrm>
        <a:prstGeom xmlns:a="http://schemas.openxmlformats.org/drawingml/2006/main" prst="rect">
          <a:avLst/>
        </a:prstGeom>
        <a:noFill xmlns:a="http://schemas.openxmlformats.org/drawingml/2006/main"/>
      </cdr:spPr>
      <cdr:txBody>
        <a:bodyPr xmlns:a="http://schemas.openxmlformats.org/drawingml/2006/main" vertOverflow="clip" wrap="square" rtlCol="1"/>
        <a:lstStyle xmlns:a="http://schemas.openxmlformats.org/drawingml/2006/main"/>
        <a:p xmlns:a="http://schemas.openxmlformats.org/drawingml/2006/main">
          <a:r>
            <a:rPr lang="en-US" sz="1800" dirty="0"/>
            <a:t>CH</a:t>
          </a:r>
          <a:r>
            <a:rPr lang="en-US" sz="1800" baseline="-25000" dirty="0"/>
            <a:t>4</a:t>
          </a:r>
          <a:endParaRPr lang="he-IL" sz="1800" baseline="-250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fontAlgn="auto">
              <a:spcBef>
                <a:spcPts val="0"/>
              </a:spcBef>
              <a:spcAft>
                <a:spcPts val="0"/>
              </a:spcAft>
              <a:defRPr sz="1200" dirty="0">
                <a:latin typeface="+mn-lt"/>
                <a:cs typeface="+mn-cs"/>
              </a:defRPr>
            </a:lvl1pPr>
          </a:lstStyle>
          <a:p>
            <a:pPr>
              <a:defRPr/>
            </a:pPr>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1" fontAlgn="auto">
              <a:spcBef>
                <a:spcPts val="0"/>
              </a:spcBef>
              <a:spcAft>
                <a:spcPts val="0"/>
              </a:spcAft>
              <a:defRPr sz="1200">
                <a:latin typeface="+mn-lt"/>
                <a:cs typeface="+mn-cs"/>
              </a:defRPr>
            </a:lvl1pPr>
          </a:lstStyle>
          <a:p>
            <a:pPr>
              <a:defRPr/>
            </a:pPr>
            <a:fld id="{E619C614-F80A-410D-B386-C466C83D700C}" type="datetimeFigureOut">
              <a:rPr lang="he-IL"/>
              <a:pPr>
                <a:defRPr/>
              </a:pPr>
              <a:t>כ'/אלול/תשע"א</a:t>
            </a:fld>
            <a:endParaRPr lang="he-IL"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he-IL"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fontAlgn="auto">
              <a:spcBef>
                <a:spcPts val="0"/>
              </a:spcBef>
              <a:spcAft>
                <a:spcPts val="0"/>
              </a:spcAft>
              <a:defRPr sz="1200" dirty="0">
                <a:latin typeface="+mn-lt"/>
                <a:cs typeface="+mn-cs"/>
              </a:defRPr>
            </a:lvl1pPr>
          </a:lstStyle>
          <a:p>
            <a:pPr>
              <a:defRPr/>
            </a:pPr>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1" fontAlgn="auto">
              <a:spcBef>
                <a:spcPts val="0"/>
              </a:spcBef>
              <a:spcAft>
                <a:spcPts val="0"/>
              </a:spcAft>
              <a:defRPr sz="1200">
                <a:latin typeface="+mn-lt"/>
                <a:cs typeface="+mn-cs"/>
              </a:defRPr>
            </a:lvl1pPr>
          </a:lstStyle>
          <a:p>
            <a:pPr>
              <a:defRPr/>
            </a:pPr>
            <a:fld id="{115CE489-9FE5-4415-918A-321D0E157387}" type="slidenum">
              <a:rPr lang="he-IL"/>
              <a:pPr>
                <a:defRPr/>
              </a:pPr>
              <a:t>‹#›</a:t>
            </a:fld>
            <a:endParaRPr lang="he-IL" dirty="0"/>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eaLnBrk="1" hangingPunct="1">
              <a:spcBef>
                <a:spcPct val="0"/>
              </a:spcBef>
            </a:pPr>
            <a:endParaRPr lang="he-IL" smtClean="0"/>
          </a:p>
        </p:txBody>
      </p:sp>
      <p:sp>
        <p:nvSpPr>
          <p:cNvPr id="102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6C0FB42-8333-40E2-AF91-D434B3A2B438}" type="slidenum">
              <a:rPr lang="ar-SA" smtClean="0"/>
              <a:pPr fontAlgn="base">
                <a:spcBef>
                  <a:spcPct val="0"/>
                </a:spcBef>
                <a:spcAft>
                  <a:spcPct val="0"/>
                </a:spcAft>
                <a:defRPr/>
              </a:pPr>
              <a:t>1</a:t>
            </a:fld>
            <a:endParaRPr lang="he-IL"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CF4816B-0E9E-4700-94F2-C953B185D360}" type="slidenum">
              <a:rPr lang="ar-SA"/>
              <a:pPr>
                <a:defRPr/>
              </a:pPr>
              <a:t>2</a:t>
            </a:fld>
            <a:endParaRPr lang="en-US" dirty="0">
              <a:cs typeface="Guttman Yad-Brush" pitchFamily="2" charset="-79"/>
            </a:endParaRPr>
          </a:p>
        </p:txBody>
      </p:sp>
      <p:sp>
        <p:nvSpPr>
          <p:cNvPr id="30723" name="Rectangle 1026"/>
          <p:cNvSpPr>
            <a:spLocks noGrp="1" noRot="1" noChangeAspect="1" noChangeArrowheads="1" noTextEdit="1"/>
          </p:cNvSpPr>
          <p:nvPr>
            <p:ph type="sldImg"/>
          </p:nvPr>
        </p:nvSpPr>
        <p:spPr bwMode="auto">
          <a:noFill/>
          <a:ln>
            <a:solidFill>
              <a:srgbClr val="000000"/>
            </a:solidFill>
            <a:miter lim="800000"/>
            <a:headEnd/>
            <a:tailEnd/>
          </a:ln>
        </p:spPr>
      </p:sp>
      <p:sp>
        <p:nvSpPr>
          <p:cNvPr id="30724" name="Rectangle 1027"/>
          <p:cNvSpPr>
            <a:spLocks noGrp="1" noChangeArrowheads="1"/>
          </p:cNvSpPr>
          <p:nvPr>
            <p:ph type="body" idx="1"/>
          </p:nvPr>
        </p:nvSpPr>
        <p:spPr bwMode="auto">
          <a:noFill/>
        </p:spPr>
        <p:txBody>
          <a:bodyPr/>
          <a:lstStyle/>
          <a:p>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sz="1050">
                <a:solidFill>
                  <a:schemeClr val="bg1">
                    <a:lumMod val="65000"/>
                  </a:schemeClr>
                </a:solidFill>
              </a:defRPr>
            </a:lvl1pPr>
          </a:lstStyle>
          <a:p>
            <a:pPr>
              <a:defRPr/>
            </a:pPr>
            <a:fld id="{540D1D7C-F4CB-4995-9022-A21F4D091EBB}" type="slidenum">
              <a:rPr lang="he-IL"/>
              <a:pPr>
                <a:defRPr/>
              </a:pPr>
              <a:t>‹#›</a:t>
            </a:fld>
            <a:endParaRPr lang="he-IL"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910404FD-935E-4E7B-956B-0227129F2FE8}" type="slidenum">
              <a:rPr lang="he-IL"/>
              <a:pPr>
                <a:defRPr/>
              </a:pPr>
              <a:t>‹#›</a:t>
            </a:fld>
            <a:endParaRPr lang="he-IL"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609600"/>
            <a:ext cx="7772400" cy="1143000"/>
          </a:xfrm>
          <a:prstGeom prst="rect">
            <a:avLst/>
          </a:prstGeom>
        </p:spPr>
        <p:txBody>
          <a:bodyPr/>
          <a:lstStyle/>
          <a:p>
            <a:r>
              <a:rPr lang="he-IL" smtClean="0"/>
              <a:t>לחץ כדי לערוך סגנון כותרת של תבנית בסיס</a:t>
            </a:r>
            <a:endParaRPr lang="he-IL"/>
          </a:p>
        </p:txBody>
      </p:sp>
      <p:sp>
        <p:nvSpPr>
          <p:cNvPr id="3" name="Rectangle 4"/>
          <p:cNvSpPr>
            <a:spLocks noGrp="1" noChangeArrowheads="1"/>
          </p:cNvSpPr>
          <p:nvPr>
            <p:ph type="dt" sz="half" idx="10"/>
          </p:nvPr>
        </p:nvSpPr>
        <p:spPr/>
        <p:txBody>
          <a:bodyPr/>
          <a:lstStyle>
            <a:lvl1pPr>
              <a:defRPr dirty="0"/>
            </a:lvl1pPr>
          </a:lstStyle>
          <a:p>
            <a:pPr>
              <a:defRPr/>
            </a:pPr>
            <a:endParaRPr lang="en-US"/>
          </a:p>
        </p:txBody>
      </p:sp>
      <p:sp>
        <p:nvSpPr>
          <p:cNvPr id="4" name="Rectangle 5"/>
          <p:cNvSpPr>
            <a:spLocks noGrp="1" noChangeArrowheads="1"/>
          </p:cNvSpPr>
          <p:nvPr>
            <p:ph type="ftr" sz="quarter" idx="11"/>
          </p:nvPr>
        </p:nvSpPr>
        <p:spPr/>
        <p:txBody>
          <a:bodyPr/>
          <a:lstStyle>
            <a:lvl1pPr>
              <a:defRPr dirty="0"/>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1566409F-AA38-4791-9A6F-96BE7FC5D337}" type="slidenum">
              <a:rPr lang="ar-SA"/>
              <a:pPr>
                <a:defRPr/>
              </a:pPr>
              <a:t>‹#›</a:t>
            </a:fld>
            <a:endParaRPr lang="en-US"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609600"/>
            <a:ext cx="77724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685800" y="1981200"/>
            <a:ext cx="7772400" cy="4114800"/>
          </a:xfrm>
          <a:prstGeom prst="rect">
            <a:avLst/>
          </a:prstGeo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p:txBody>
          <a:bodyPr/>
          <a:lstStyle>
            <a:lvl1pPr>
              <a:defRPr dirty="0"/>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DAAEE89-A75B-4367-92F2-89583B34B363}" type="slidenum">
              <a:rPr lang="ar-SA"/>
              <a:pPr>
                <a:defRPr/>
              </a:pPr>
              <a:t>‹#›</a:t>
            </a:fld>
            <a:endParaRPr lang="en-US"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ריק">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dirty="0"/>
            </a:lvl1pPr>
          </a:lstStyle>
          <a:p>
            <a:pPr>
              <a:defRPr/>
            </a:pPr>
            <a:endParaRPr lang="en-US"/>
          </a:p>
        </p:txBody>
      </p:sp>
      <p:sp>
        <p:nvSpPr>
          <p:cNvPr id="3" name="Rectangle 5"/>
          <p:cNvSpPr>
            <a:spLocks noGrp="1" noChangeArrowheads="1"/>
          </p:cNvSpPr>
          <p:nvPr>
            <p:ph type="ftr" sz="quarter" idx="11"/>
          </p:nvPr>
        </p:nvSpPr>
        <p:spPr/>
        <p:txBody>
          <a:bodyPr/>
          <a:lstStyle>
            <a:lvl1pPr>
              <a:defRPr dirty="0"/>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E1736500-A047-430A-8A81-66A0BFA132C8}" type="slidenum">
              <a:rPr lang="ar-SA"/>
              <a:pPr>
                <a:defRPr/>
              </a:pPr>
              <a:t>‹#›</a:t>
            </a:fld>
            <a:endParaRPr lang="en-US"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clipArtAndTx">
  <p:cSld name="כותרת, טקסט ופריט אוסף תמונות">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609600"/>
            <a:ext cx="7772400" cy="1143000"/>
          </a:xfrm>
          <a:prstGeom prst="rect">
            <a:avLst/>
          </a:prstGeom>
        </p:spPr>
        <p:txBody>
          <a:bodyPr/>
          <a:lstStyle/>
          <a:p>
            <a:r>
              <a:rPr lang="he-IL" smtClean="0"/>
              <a:t>לחץ כדי לערוך סגנון כותרת של תבנית בסיס</a:t>
            </a:r>
            <a:endParaRPr lang="he-IL"/>
          </a:p>
        </p:txBody>
      </p:sp>
      <p:sp>
        <p:nvSpPr>
          <p:cNvPr id="3" name="מציין מיקום של אוסף תמונות 2"/>
          <p:cNvSpPr>
            <a:spLocks noGrp="1"/>
          </p:cNvSpPr>
          <p:nvPr>
            <p:ph type="clipArt" sz="half" idx="1"/>
          </p:nvPr>
        </p:nvSpPr>
        <p:spPr>
          <a:xfrm>
            <a:off x="685800" y="1981200"/>
            <a:ext cx="3810000" cy="4114800"/>
          </a:xfrm>
          <a:prstGeom prst="rect">
            <a:avLst/>
          </a:prstGeom>
        </p:spPr>
        <p:txBody>
          <a:bodyPr/>
          <a:lstStyle/>
          <a:p>
            <a:pPr lvl="0"/>
            <a:endParaRPr lang="he-IL" noProof="0" dirty="0" smtClean="0"/>
          </a:p>
        </p:txBody>
      </p:sp>
      <p:sp>
        <p:nvSpPr>
          <p:cNvPr id="4" name="מציין מיקום טקסט 3"/>
          <p:cNvSpPr>
            <a:spLocks noGrp="1"/>
          </p:cNvSpPr>
          <p:nvPr>
            <p:ph type="body" sz="half" idx="2"/>
          </p:nvPr>
        </p:nvSpPr>
        <p:spPr>
          <a:xfrm>
            <a:off x="4648200" y="1981200"/>
            <a:ext cx="3810000" cy="4114800"/>
          </a:xfrm>
          <a:prstGeom prst="rect">
            <a:avLst/>
          </a:prstGeo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Rectangle 5"/>
          <p:cNvSpPr>
            <a:spLocks noGrp="1" noChangeArrowheads="1"/>
          </p:cNvSpPr>
          <p:nvPr>
            <p:ph type="dt" sz="half" idx="10"/>
          </p:nvPr>
        </p:nvSpPr>
        <p:spPr/>
        <p:txBody>
          <a:bodyPr/>
          <a:lstStyle>
            <a:lvl1pPr>
              <a:defRPr dirty="0"/>
            </a:lvl1pPr>
          </a:lstStyle>
          <a:p>
            <a:pPr>
              <a:defRPr/>
            </a:pPr>
            <a:endParaRPr lang="en-US"/>
          </a:p>
        </p:txBody>
      </p:sp>
      <p:sp>
        <p:nvSpPr>
          <p:cNvPr id="6" name="Rectangle 7"/>
          <p:cNvSpPr>
            <a:spLocks noGrp="1" noChangeArrowheads="1"/>
          </p:cNvSpPr>
          <p:nvPr>
            <p:ph type="ftr" sz="quarter" idx="11"/>
          </p:nvPr>
        </p:nvSpPr>
        <p:spPr/>
        <p:txBody>
          <a:bodyPr/>
          <a:lstStyle>
            <a:lvl1pPr>
              <a:defRPr dirty="0"/>
            </a:lvl1pPr>
          </a:lstStyle>
          <a:p>
            <a:pPr>
              <a:defRPr/>
            </a:pPr>
            <a:endParaRPr lang="en-US"/>
          </a:p>
        </p:txBody>
      </p:sp>
      <p:sp>
        <p:nvSpPr>
          <p:cNvPr id="7" name="Rectangle 8"/>
          <p:cNvSpPr>
            <a:spLocks noGrp="1" noChangeArrowheads="1"/>
          </p:cNvSpPr>
          <p:nvPr>
            <p:ph type="sldNum" sz="quarter" idx="12"/>
          </p:nvPr>
        </p:nvSpPr>
        <p:spPr/>
        <p:txBody>
          <a:bodyPr/>
          <a:lstStyle>
            <a:lvl1pPr>
              <a:defRPr/>
            </a:lvl1pPr>
          </a:lstStyle>
          <a:p>
            <a:pPr>
              <a:defRPr/>
            </a:pPr>
            <a:fld id="{6D9CD79C-FC2A-407E-BC2B-2B61325CFE12}" type="slidenum">
              <a:rPr lang="ar-SA"/>
              <a:pPr>
                <a:defRPr/>
              </a:pPr>
              <a:t>‹#›</a:t>
            </a:fld>
            <a:endParaRPr lang="en-US"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rtl="1" fontAlgn="auto">
              <a:spcBef>
                <a:spcPts val="0"/>
              </a:spcBef>
              <a:spcAft>
                <a:spcPts val="0"/>
              </a:spcAft>
              <a:defRPr sz="1200" dirty="0">
                <a:solidFill>
                  <a:schemeClr val="tx1">
                    <a:tint val="75000"/>
                  </a:schemeClr>
                </a:solidFill>
                <a:latin typeface="+mn-lt"/>
                <a:cs typeface="+mn-cs"/>
              </a:defRPr>
            </a:lvl1pPr>
          </a:lstStyle>
          <a:p>
            <a:pPr>
              <a:defRPr/>
            </a:pPr>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rtl="1" fontAlgn="auto">
              <a:spcBef>
                <a:spcPts val="0"/>
              </a:spcBef>
              <a:spcAft>
                <a:spcPts val="0"/>
              </a:spcAft>
              <a:defRPr sz="1200" dirty="0">
                <a:solidFill>
                  <a:schemeClr val="tx1">
                    <a:tint val="75000"/>
                  </a:scheme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366713" y="6643688"/>
            <a:ext cx="2133600" cy="285750"/>
          </a:xfrm>
          <a:prstGeom prst="rect">
            <a:avLst/>
          </a:prstGeom>
        </p:spPr>
        <p:txBody>
          <a:bodyPr/>
          <a:lstStyle>
            <a:lvl1pPr algn="l" rtl="0">
              <a:defRPr sz="1050">
                <a:solidFill>
                  <a:schemeClr val="bg1">
                    <a:lumMod val="65000"/>
                  </a:schemeClr>
                </a:solidFill>
                <a:latin typeface="Arial" pitchFamily="34" charset="0"/>
                <a:cs typeface="Arial" pitchFamily="34" charset="0"/>
              </a:defRPr>
            </a:lvl1pPr>
          </a:lstStyle>
          <a:p>
            <a:pPr>
              <a:defRPr/>
            </a:pPr>
            <a:fld id="{73F597B8-0F6F-42B5-A1E3-81B0D852A89C}"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83870" r:id="rId1"/>
    <p:sldLayoutId id="2147483869" r:id="rId2"/>
    <p:sldLayoutId id="2147483871" r:id="rId3"/>
    <p:sldLayoutId id="2147483872" r:id="rId4"/>
    <p:sldLayoutId id="2147483873" r:id="rId5"/>
    <p:sldLayoutId id="2147483874" r:id="rId6"/>
  </p:sldLayoutIdLst>
  <p:transition spd="slow"/>
  <p:hf hdr="0" ftr="0" dt="0"/>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Arial" pitchFamily="34" charset="0"/>
          <a:cs typeface="Arial" pitchFamily="34" charset="0"/>
        </a:defRPr>
      </a:lvl2pPr>
      <a:lvl3pPr algn="ctr" rtl="1" eaLnBrk="0" fontAlgn="base" hangingPunct="0">
        <a:spcBef>
          <a:spcPct val="0"/>
        </a:spcBef>
        <a:spcAft>
          <a:spcPct val="0"/>
        </a:spcAft>
        <a:defRPr sz="4400">
          <a:solidFill>
            <a:schemeClr val="tx1"/>
          </a:solidFill>
          <a:latin typeface="Arial" pitchFamily="34" charset="0"/>
          <a:cs typeface="Arial" pitchFamily="34" charset="0"/>
        </a:defRPr>
      </a:lvl3pPr>
      <a:lvl4pPr algn="ctr" rtl="1" eaLnBrk="0" fontAlgn="base" hangingPunct="0">
        <a:spcBef>
          <a:spcPct val="0"/>
        </a:spcBef>
        <a:spcAft>
          <a:spcPct val="0"/>
        </a:spcAft>
        <a:defRPr sz="4400">
          <a:solidFill>
            <a:schemeClr val="tx1"/>
          </a:solidFill>
          <a:latin typeface="Arial" pitchFamily="34" charset="0"/>
          <a:cs typeface="Arial" pitchFamily="34" charset="0"/>
        </a:defRPr>
      </a:lvl4pPr>
      <a:lvl5pPr algn="ct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ctr" rtl="1" fontAlgn="base">
        <a:spcBef>
          <a:spcPct val="0"/>
        </a:spcBef>
        <a:spcAft>
          <a:spcPct val="0"/>
        </a:spcAft>
        <a:defRPr sz="4400">
          <a:solidFill>
            <a:schemeClr val="tx1"/>
          </a:solidFill>
          <a:latin typeface="Arial" pitchFamily="34" charset="0"/>
          <a:cs typeface="Arial" pitchFamily="34" charset="0"/>
        </a:defRPr>
      </a:lvl6pPr>
      <a:lvl7pPr marL="914400" algn="ctr" rtl="1" fontAlgn="base">
        <a:spcBef>
          <a:spcPct val="0"/>
        </a:spcBef>
        <a:spcAft>
          <a:spcPct val="0"/>
        </a:spcAft>
        <a:defRPr sz="4400">
          <a:solidFill>
            <a:schemeClr val="tx1"/>
          </a:solidFill>
          <a:latin typeface="Arial" pitchFamily="34" charset="0"/>
          <a:cs typeface="Arial" pitchFamily="34" charset="0"/>
        </a:defRPr>
      </a:lvl7pPr>
      <a:lvl8pPr marL="1371600" algn="ctr" rtl="1" fontAlgn="base">
        <a:spcBef>
          <a:spcPct val="0"/>
        </a:spcBef>
        <a:spcAft>
          <a:spcPct val="0"/>
        </a:spcAft>
        <a:defRPr sz="4400">
          <a:solidFill>
            <a:schemeClr val="tx1"/>
          </a:solidFill>
          <a:latin typeface="Arial" pitchFamily="34" charset="0"/>
          <a:cs typeface="Arial" pitchFamily="34" charset="0"/>
        </a:defRPr>
      </a:lvl8pPr>
      <a:lvl9pPr marL="1828800" algn="ctr" rtl="1" fontAlgn="base">
        <a:spcBef>
          <a:spcPct val="0"/>
        </a:spcBef>
        <a:spcAft>
          <a:spcPct val="0"/>
        </a:spcAft>
        <a:defRPr sz="4400">
          <a:solidFill>
            <a:schemeClr val="tx1"/>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gif"/><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7.jpeg"/><Relationship Id="rId1" Type="http://schemas.openxmlformats.org/officeDocument/2006/relationships/slideLayout" Target="../slideLayouts/slideLayout3.xml"/><Relationship Id="rId5" Type="http://schemas.openxmlformats.org/officeDocument/2006/relationships/image" Target="../media/image1.gif"/><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1.gif"/></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285750" y="1382713"/>
            <a:ext cx="8572500" cy="46037"/>
          </a:xfrm>
          <a:prstGeom prst="rect">
            <a:avLst/>
          </a:prstGeom>
          <a:blipFill dpi="0" rotWithShape="1">
            <a:blip r:embed="rId4"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6" name="TextBox 5"/>
          <p:cNvSpPr txBox="1"/>
          <p:nvPr/>
        </p:nvSpPr>
        <p:spPr>
          <a:xfrm>
            <a:off x="755650" y="1557338"/>
            <a:ext cx="8143875" cy="7080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sz="4000" b="1" dirty="0" smtClean="0">
                <a:solidFill>
                  <a:srgbClr val="FF6600"/>
                </a:solidFill>
                <a:latin typeface="Simplified Arabic" pitchFamily="18" charset="-78"/>
                <a:cs typeface="Simplified Arabic" pitchFamily="18" charset="-78"/>
              </a:rPr>
              <a:t>الروابط الهيدروجينيَّة</a:t>
            </a:r>
            <a:endParaRPr lang="he-IL" sz="4000" b="1" dirty="0">
              <a:solidFill>
                <a:srgbClr val="FF6600"/>
              </a:solidFill>
              <a:latin typeface="Simplified Arabic" pitchFamily="18" charset="-78"/>
              <a:cs typeface="+mn-cs"/>
            </a:endParaRPr>
          </a:p>
        </p:txBody>
      </p:sp>
      <p:sp>
        <p:nvSpPr>
          <p:cNvPr id="18" name="Rectangle 17"/>
          <p:cNvSpPr/>
          <p:nvPr/>
        </p:nvSpPr>
        <p:spPr>
          <a:xfrm>
            <a:off x="684213" y="3000375"/>
            <a:ext cx="8143875" cy="85725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nSpc>
                <a:spcPct val="150000"/>
              </a:lnSpc>
              <a:buFontTx/>
              <a:buBlip>
                <a:blip r:embed="rId5"/>
              </a:buBlip>
              <a:defRPr/>
            </a:pPr>
            <a:r>
              <a:rPr lang="he-IL" dirty="0">
                <a:solidFill>
                  <a:schemeClr val="tx1"/>
                </a:solidFill>
                <a:latin typeface="Simplified Arabic" pitchFamily="18" charset="-78"/>
              </a:rPr>
              <a:t> </a:t>
            </a:r>
            <a:r>
              <a:rPr lang="ar-SA" dirty="0" smtClean="0">
                <a:solidFill>
                  <a:schemeClr val="tx1"/>
                </a:solidFill>
                <a:latin typeface="Simplified Arabic" pitchFamily="18" charset="-78"/>
                <a:cs typeface="Simplified Arabic" pitchFamily="18" charset="-78"/>
              </a:rPr>
              <a:t>الروابط الهيدروجينيَّة</a:t>
            </a:r>
            <a:endParaRPr lang="he-IL" dirty="0">
              <a:solidFill>
                <a:schemeClr val="tx1"/>
              </a:solidFill>
              <a:latin typeface="Simplified Arabic" pitchFamily="18" charset="-78"/>
            </a:endParaRPr>
          </a:p>
          <a:p>
            <a:pPr>
              <a:lnSpc>
                <a:spcPct val="150000"/>
              </a:lnSpc>
              <a:buFontTx/>
              <a:buBlip>
                <a:blip r:embed="rId5"/>
              </a:buBlip>
              <a:defRPr/>
            </a:pPr>
            <a:r>
              <a:rPr lang="he-IL" dirty="0">
                <a:solidFill>
                  <a:schemeClr val="tx1"/>
                </a:solidFill>
                <a:latin typeface="Simplified Arabic" pitchFamily="18" charset="-78"/>
              </a:rPr>
              <a:t> </a:t>
            </a:r>
            <a:r>
              <a:rPr lang="ar-SA" dirty="0" smtClean="0">
                <a:solidFill>
                  <a:schemeClr val="tx1"/>
                </a:solidFill>
                <a:latin typeface="Simplified Arabic" pitchFamily="18" charset="-78"/>
                <a:cs typeface="Simplified Arabic" pitchFamily="18" charset="-78"/>
              </a:rPr>
              <a:t>العوامل التي تُؤثِّر على قوّة الروابط الهيدروجينيَّة. </a:t>
            </a:r>
            <a:endParaRPr lang="he-IL" dirty="0">
              <a:solidFill>
                <a:schemeClr val="tx1"/>
              </a:solidFill>
              <a:latin typeface="Simplified Arabic" pitchFamily="18" charset="-78"/>
            </a:endParaRPr>
          </a:p>
        </p:txBody>
      </p:sp>
      <p:sp>
        <p:nvSpPr>
          <p:cNvPr id="7173" name="Rectangle 18"/>
          <p:cNvSpPr>
            <a:spLocks noChangeArrowheads="1"/>
          </p:cNvSpPr>
          <p:nvPr/>
        </p:nvSpPr>
        <p:spPr bwMode="auto">
          <a:xfrm>
            <a:off x="6321240" y="2349500"/>
            <a:ext cx="2449710" cy="400110"/>
          </a:xfrm>
          <a:prstGeom prst="rect">
            <a:avLst/>
          </a:prstGeom>
          <a:noFill/>
          <a:ln w="9525">
            <a:noFill/>
            <a:miter lim="800000"/>
            <a:headEnd/>
            <a:tailEnd/>
          </a:ln>
        </p:spPr>
        <p:txBody>
          <a:bodyPr wrap="none">
            <a:spAutoFit/>
          </a:bodyPr>
          <a:lstStyle/>
          <a:p>
            <a:r>
              <a:rPr lang="ar-SA" sz="2000" b="1" dirty="0" smtClean="0">
                <a:solidFill>
                  <a:srgbClr val="1D4C72"/>
                </a:solidFill>
                <a:latin typeface="Simplified Arabic" pitchFamily="18" charset="-78"/>
                <a:cs typeface="Simplified Arabic" pitchFamily="18" charset="-78"/>
              </a:rPr>
              <a:t>ماذا تشمل </a:t>
            </a:r>
            <a:r>
              <a:rPr lang="ar-SA" sz="2000" b="1" dirty="0" smtClean="0">
                <a:solidFill>
                  <a:srgbClr val="1D4C72"/>
                </a:solidFill>
                <a:latin typeface="Simplified Arabic" pitchFamily="18" charset="-78"/>
                <a:cs typeface="Simplified Arabic" pitchFamily="18" charset="-78"/>
              </a:rPr>
              <a:t>عارِضة الشرائح</a:t>
            </a:r>
            <a:r>
              <a:rPr lang="ar-SA" sz="2000" b="1" dirty="0" smtClean="0">
                <a:solidFill>
                  <a:srgbClr val="1D4C72"/>
                </a:solidFill>
                <a:latin typeface="Simplified Arabic" pitchFamily="18" charset="-78"/>
              </a:rPr>
              <a:t>؟</a:t>
            </a:r>
            <a:endParaRPr lang="he-IL" sz="2000" b="1" dirty="0">
              <a:solidFill>
                <a:srgbClr val="1D4C72"/>
              </a:solidFill>
              <a:latin typeface="Simplified Arabic" pitchFamily="18" charset="-78"/>
            </a:endParaRPr>
          </a:p>
        </p:txBody>
      </p:sp>
      <p:grpSp>
        <p:nvGrpSpPr>
          <p:cNvPr id="7174" name="קבוצה 54"/>
          <p:cNvGrpSpPr>
            <a:grpSpLocks/>
          </p:cNvGrpSpPr>
          <p:nvPr/>
        </p:nvGrpSpPr>
        <p:grpSpPr bwMode="auto">
          <a:xfrm>
            <a:off x="2124075" y="4149725"/>
            <a:ext cx="4679950" cy="2108200"/>
            <a:chOff x="1331640" y="3645024"/>
            <a:chExt cx="5475584" cy="2613000"/>
          </a:xfrm>
        </p:grpSpPr>
        <p:grpSp>
          <p:nvGrpSpPr>
            <p:cNvPr id="7176" name="Group 42"/>
            <p:cNvGrpSpPr>
              <a:grpSpLocks/>
            </p:cNvGrpSpPr>
            <p:nvPr/>
          </p:nvGrpSpPr>
          <p:grpSpPr bwMode="auto">
            <a:xfrm>
              <a:off x="1544689" y="3645022"/>
              <a:ext cx="1373413" cy="936104"/>
              <a:chOff x="1008" y="1584"/>
              <a:chExt cx="1202" cy="816"/>
            </a:xfrm>
          </p:grpSpPr>
          <p:sp>
            <p:nvSpPr>
              <p:cNvPr id="48" name="Oval 3"/>
              <p:cNvSpPr>
                <a:spLocks noChangeArrowheads="1"/>
              </p:cNvSpPr>
              <p:nvPr/>
            </p:nvSpPr>
            <p:spPr bwMode="auto">
              <a:xfrm>
                <a:off x="1008" y="1728"/>
                <a:ext cx="481"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49" name="Oval 4"/>
              <p:cNvSpPr>
                <a:spLocks noChangeArrowheads="1"/>
              </p:cNvSpPr>
              <p:nvPr/>
            </p:nvSpPr>
            <p:spPr bwMode="auto">
              <a:xfrm>
                <a:off x="1441" y="1678"/>
                <a:ext cx="671" cy="626"/>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endParaRPr lang="en-US" dirty="0">
                  <a:latin typeface="Arial" pitchFamily="34" charset="0"/>
                  <a:cs typeface="Arial" pitchFamily="34" charset="0"/>
                </a:endParaRPr>
              </a:p>
            </p:txBody>
          </p:sp>
          <p:sp>
            <p:nvSpPr>
              <p:cNvPr id="50" name="Oval 5"/>
              <p:cNvSpPr>
                <a:spLocks noChangeArrowheads="1"/>
              </p:cNvSpPr>
              <p:nvPr/>
            </p:nvSpPr>
            <p:spPr bwMode="auto">
              <a:xfrm>
                <a:off x="1727" y="1584"/>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1" name="Oval 6"/>
              <p:cNvSpPr>
                <a:spLocks noChangeArrowheads="1"/>
              </p:cNvSpPr>
              <p:nvPr/>
            </p:nvSpPr>
            <p:spPr bwMode="auto">
              <a:xfrm>
                <a:off x="1825"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2" name="Oval 7"/>
              <p:cNvSpPr>
                <a:spLocks noChangeArrowheads="1"/>
              </p:cNvSpPr>
              <p:nvPr/>
            </p:nvSpPr>
            <p:spPr bwMode="auto">
              <a:xfrm>
                <a:off x="2159" y="1920"/>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3" name="Oval 8"/>
              <p:cNvSpPr>
                <a:spLocks noChangeArrowheads="1"/>
              </p:cNvSpPr>
              <p:nvPr/>
            </p:nvSpPr>
            <p:spPr bwMode="auto">
              <a:xfrm>
                <a:off x="2159" y="2016"/>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4" name="Oval 9"/>
              <p:cNvSpPr>
                <a:spLocks noChangeArrowheads="1"/>
              </p:cNvSpPr>
              <p:nvPr/>
            </p:nvSpPr>
            <p:spPr bwMode="auto">
              <a:xfrm>
                <a:off x="1776" y="2352"/>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5" name="Oval 10"/>
              <p:cNvSpPr>
                <a:spLocks noChangeArrowheads="1"/>
              </p:cNvSpPr>
              <p:nvPr/>
            </p:nvSpPr>
            <p:spPr bwMode="auto">
              <a:xfrm>
                <a:off x="1680"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7177" name="Group 44"/>
            <p:cNvGrpSpPr>
              <a:grpSpLocks/>
            </p:cNvGrpSpPr>
            <p:nvPr/>
          </p:nvGrpSpPr>
          <p:grpSpPr bwMode="auto">
            <a:xfrm>
              <a:off x="3491880" y="3645022"/>
              <a:ext cx="1371128" cy="936104"/>
              <a:chOff x="2640" y="1584"/>
              <a:chExt cx="1200" cy="816"/>
            </a:xfrm>
          </p:grpSpPr>
          <p:sp>
            <p:nvSpPr>
              <p:cNvPr id="40" name="Oval 12"/>
              <p:cNvSpPr>
                <a:spLocks noChangeArrowheads="1"/>
              </p:cNvSpPr>
              <p:nvPr/>
            </p:nvSpPr>
            <p:spPr bwMode="auto">
              <a:xfrm>
                <a:off x="2640" y="1728"/>
                <a:ext cx="478"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41" name="Oval 13"/>
              <p:cNvSpPr>
                <a:spLocks noChangeArrowheads="1"/>
              </p:cNvSpPr>
              <p:nvPr/>
            </p:nvSpPr>
            <p:spPr bwMode="auto">
              <a:xfrm>
                <a:off x="3072" y="1678"/>
                <a:ext cx="670" cy="626"/>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42" name="Oval 14"/>
              <p:cNvSpPr>
                <a:spLocks noChangeArrowheads="1"/>
              </p:cNvSpPr>
              <p:nvPr/>
            </p:nvSpPr>
            <p:spPr bwMode="auto">
              <a:xfrm>
                <a:off x="3360"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3" name="Oval 15"/>
              <p:cNvSpPr>
                <a:spLocks noChangeArrowheads="1"/>
              </p:cNvSpPr>
              <p:nvPr/>
            </p:nvSpPr>
            <p:spPr bwMode="auto">
              <a:xfrm>
                <a:off x="3456"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4" name="Oval 16"/>
              <p:cNvSpPr>
                <a:spLocks noChangeArrowheads="1"/>
              </p:cNvSpPr>
              <p:nvPr/>
            </p:nvSpPr>
            <p:spPr bwMode="auto">
              <a:xfrm>
                <a:off x="3791" y="1920"/>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5" name="Oval 17"/>
              <p:cNvSpPr>
                <a:spLocks noChangeArrowheads="1"/>
              </p:cNvSpPr>
              <p:nvPr/>
            </p:nvSpPr>
            <p:spPr bwMode="auto">
              <a:xfrm>
                <a:off x="3791" y="2016"/>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6" name="Oval 18"/>
              <p:cNvSpPr>
                <a:spLocks noChangeArrowheads="1"/>
              </p:cNvSpPr>
              <p:nvPr/>
            </p:nvSpPr>
            <p:spPr bwMode="auto">
              <a:xfrm>
                <a:off x="3474"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7" name="Oval 19"/>
              <p:cNvSpPr>
                <a:spLocks noChangeArrowheads="1"/>
              </p:cNvSpPr>
              <p:nvPr/>
            </p:nvSpPr>
            <p:spPr bwMode="auto">
              <a:xfrm>
                <a:off x="3378"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7178" name="Group 45"/>
            <p:cNvGrpSpPr>
              <a:grpSpLocks/>
            </p:cNvGrpSpPr>
            <p:nvPr/>
          </p:nvGrpSpPr>
          <p:grpSpPr bwMode="auto">
            <a:xfrm>
              <a:off x="5436096" y="3645022"/>
              <a:ext cx="1371128" cy="936104"/>
              <a:chOff x="4272" y="1584"/>
              <a:chExt cx="1200" cy="816"/>
            </a:xfrm>
          </p:grpSpPr>
          <p:sp>
            <p:nvSpPr>
              <p:cNvPr id="32" name="Oval 21"/>
              <p:cNvSpPr>
                <a:spLocks noChangeArrowheads="1"/>
              </p:cNvSpPr>
              <p:nvPr/>
            </p:nvSpPr>
            <p:spPr bwMode="auto">
              <a:xfrm>
                <a:off x="4272" y="1728"/>
                <a:ext cx="481"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33" name="Oval 22"/>
              <p:cNvSpPr>
                <a:spLocks noChangeArrowheads="1"/>
              </p:cNvSpPr>
              <p:nvPr/>
            </p:nvSpPr>
            <p:spPr bwMode="auto">
              <a:xfrm>
                <a:off x="4705" y="1678"/>
                <a:ext cx="671" cy="626"/>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34" name="Oval 23"/>
              <p:cNvSpPr>
                <a:spLocks noChangeArrowheads="1"/>
              </p:cNvSpPr>
              <p:nvPr/>
            </p:nvSpPr>
            <p:spPr bwMode="auto">
              <a:xfrm>
                <a:off x="4991" y="1584"/>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5" name="Oval 24"/>
              <p:cNvSpPr>
                <a:spLocks noChangeArrowheads="1"/>
              </p:cNvSpPr>
              <p:nvPr/>
            </p:nvSpPr>
            <p:spPr bwMode="auto">
              <a:xfrm>
                <a:off x="5088"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6" name="Oval 25"/>
              <p:cNvSpPr>
                <a:spLocks noChangeArrowheads="1"/>
              </p:cNvSpPr>
              <p:nvPr/>
            </p:nvSpPr>
            <p:spPr bwMode="auto">
              <a:xfrm>
                <a:off x="5423" y="1920"/>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7" name="Oval 26"/>
              <p:cNvSpPr>
                <a:spLocks noChangeArrowheads="1"/>
              </p:cNvSpPr>
              <p:nvPr/>
            </p:nvSpPr>
            <p:spPr bwMode="auto">
              <a:xfrm>
                <a:off x="5423" y="2016"/>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8" name="Oval 27"/>
              <p:cNvSpPr>
                <a:spLocks noChangeArrowheads="1"/>
              </p:cNvSpPr>
              <p:nvPr/>
            </p:nvSpPr>
            <p:spPr bwMode="auto">
              <a:xfrm>
                <a:off x="5040" y="2352"/>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9" name="Oval 28"/>
              <p:cNvSpPr>
                <a:spLocks noChangeArrowheads="1"/>
              </p:cNvSpPr>
              <p:nvPr/>
            </p:nvSpPr>
            <p:spPr bwMode="auto">
              <a:xfrm>
                <a:off x="4944"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1" name="Line 29"/>
            <p:cNvSpPr>
              <a:spLocks noChangeShapeType="1"/>
            </p:cNvSpPr>
            <p:nvPr/>
          </p:nvSpPr>
          <p:spPr bwMode="auto">
            <a:xfrm>
              <a:off x="3060870" y="4075934"/>
              <a:ext cx="328757"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2" name="Line 30"/>
            <p:cNvSpPr>
              <a:spLocks noChangeShapeType="1"/>
            </p:cNvSpPr>
            <p:nvPr/>
          </p:nvSpPr>
          <p:spPr bwMode="auto">
            <a:xfrm>
              <a:off x="5003699" y="4075934"/>
              <a:ext cx="328757"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nvGrpSpPr>
            <p:cNvPr id="7181" name="Group 43"/>
            <p:cNvGrpSpPr>
              <a:grpSpLocks/>
            </p:cNvGrpSpPr>
            <p:nvPr/>
          </p:nvGrpSpPr>
          <p:grpSpPr bwMode="auto">
            <a:xfrm rot="-1408299">
              <a:off x="4494950" y="5003783"/>
              <a:ext cx="935795" cy="1251740"/>
              <a:chOff x="2929" y="2736"/>
              <a:chExt cx="819" cy="1198"/>
            </a:xfrm>
          </p:grpSpPr>
          <p:sp>
            <p:nvSpPr>
              <p:cNvPr id="24" name="Oval 32"/>
              <p:cNvSpPr>
                <a:spLocks noChangeArrowheads="1"/>
              </p:cNvSpPr>
              <p:nvPr/>
            </p:nvSpPr>
            <p:spPr bwMode="auto">
              <a:xfrm rot="5361887">
                <a:off x="3117" y="2736"/>
                <a:ext cx="478" cy="478"/>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25" name="Oval 33"/>
              <p:cNvSpPr>
                <a:spLocks noChangeArrowheads="1"/>
              </p:cNvSpPr>
              <p:nvPr/>
            </p:nvSpPr>
            <p:spPr bwMode="auto">
              <a:xfrm rot="5361887">
                <a:off x="3001" y="3188"/>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26" name="Oval 34"/>
              <p:cNvSpPr>
                <a:spLocks noChangeArrowheads="1"/>
              </p:cNvSpPr>
              <p:nvPr/>
            </p:nvSpPr>
            <p:spPr bwMode="auto">
              <a:xfrm rot="5361887">
                <a:off x="3696" y="3447"/>
                <a:ext cx="49" cy="47"/>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7" name="Oval 35"/>
              <p:cNvSpPr>
                <a:spLocks noChangeArrowheads="1"/>
              </p:cNvSpPr>
              <p:nvPr/>
            </p:nvSpPr>
            <p:spPr bwMode="auto">
              <a:xfrm rot="5361887">
                <a:off x="3699" y="3530"/>
                <a:ext cx="51" cy="50"/>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8" name="Oval 36"/>
              <p:cNvSpPr>
                <a:spLocks noChangeArrowheads="1"/>
              </p:cNvSpPr>
              <p:nvPr/>
            </p:nvSpPr>
            <p:spPr bwMode="auto">
              <a:xfrm rot="5361887">
                <a:off x="3370" y="3877"/>
                <a:ext cx="47" cy="47"/>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9" name="Oval 37"/>
              <p:cNvSpPr>
                <a:spLocks noChangeArrowheads="1"/>
              </p:cNvSpPr>
              <p:nvPr/>
            </p:nvSpPr>
            <p:spPr bwMode="auto">
              <a:xfrm rot="5361887">
                <a:off x="3270" y="3871"/>
                <a:ext cx="51" cy="50"/>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0" name="Oval 38"/>
              <p:cNvSpPr>
                <a:spLocks noChangeArrowheads="1"/>
              </p:cNvSpPr>
              <p:nvPr/>
            </p:nvSpPr>
            <p:spPr bwMode="auto">
              <a:xfrm rot="5361887">
                <a:off x="2926" y="3503"/>
                <a:ext cx="49" cy="47"/>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1" name="Oval 39"/>
              <p:cNvSpPr>
                <a:spLocks noChangeArrowheads="1"/>
              </p:cNvSpPr>
              <p:nvPr/>
            </p:nvSpPr>
            <p:spPr bwMode="auto">
              <a:xfrm rot="5361887">
                <a:off x="2919" y="3406"/>
                <a:ext cx="49" cy="50"/>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4" name="Line 40"/>
            <p:cNvSpPr>
              <a:spLocks noChangeShapeType="1"/>
            </p:cNvSpPr>
            <p:nvPr/>
          </p:nvSpPr>
          <p:spPr bwMode="auto">
            <a:xfrm rot="16200000" flipV="1">
              <a:off x="4428219" y="4797375"/>
              <a:ext cx="287273" cy="14302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5" name="TextBox 14"/>
            <p:cNvSpPr txBox="1"/>
            <p:nvPr/>
          </p:nvSpPr>
          <p:spPr>
            <a:xfrm>
              <a:off x="5219157" y="3861462"/>
              <a:ext cx="505210"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16" name="TextBox 15"/>
            <p:cNvSpPr txBox="1"/>
            <p:nvPr/>
          </p:nvSpPr>
          <p:spPr>
            <a:xfrm>
              <a:off x="6300157" y="3861462"/>
              <a:ext cx="503352"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17" name="TextBox 16"/>
            <p:cNvSpPr txBox="1"/>
            <p:nvPr/>
          </p:nvSpPr>
          <p:spPr>
            <a:xfrm>
              <a:off x="4500346" y="4939718"/>
              <a:ext cx="503353" cy="434845"/>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19" name="TextBox 18"/>
            <p:cNvSpPr txBox="1"/>
            <p:nvPr/>
          </p:nvSpPr>
          <p:spPr>
            <a:xfrm>
              <a:off x="3276327" y="3861462"/>
              <a:ext cx="503352"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20" name="TextBox 19"/>
            <p:cNvSpPr txBox="1"/>
            <p:nvPr/>
          </p:nvSpPr>
          <p:spPr>
            <a:xfrm>
              <a:off x="1331640" y="3861462"/>
              <a:ext cx="503353"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21" name="TextBox 20"/>
            <p:cNvSpPr txBox="1"/>
            <p:nvPr/>
          </p:nvSpPr>
          <p:spPr>
            <a:xfrm>
              <a:off x="2410784" y="3861462"/>
              <a:ext cx="505210"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22" name="TextBox 21"/>
            <p:cNvSpPr txBox="1"/>
            <p:nvPr/>
          </p:nvSpPr>
          <p:spPr>
            <a:xfrm>
              <a:off x="4355470" y="3861462"/>
              <a:ext cx="503353" cy="430910"/>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23" name="TextBox 22"/>
            <p:cNvSpPr txBox="1"/>
            <p:nvPr/>
          </p:nvSpPr>
          <p:spPr>
            <a:xfrm>
              <a:off x="4933119" y="5805471"/>
              <a:ext cx="503352" cy="432877"/>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grpSp>
      <p:sp>
        <p:nvSpPr>
          <p:cNvPr id="7175" name="כותרת 55"/>
          <p:cNvSpPr>
            <a:spLocks noGrp="1"/>
          </p:cNvSpPr>
          <p:nvPr>
            <p:ph type="title"/>
          </p:nvPr>
        </p:nvSpPr>
        <p:spPr bwMode="auto">
          <a:xfrm>
            <a:off x="827088" y="485775"/>
            <a:ext cx="7772400" cy="855663"/>
          </a:xfrm>
          <a:noFill/>
          <a:ln>
            <a:miter lim="800000"/>
            <a:headEnd/>
            <a:tailEnd/>
          </a:ln>
        </p:spPr>
        <p:txBody>
          <a:bodyPr vert="horz" wrap="square" lIns="91440" tIns="45720" rIns="91440" bIns="45720" numCol="1" anchor="t" anchorCtr="0" compatLnSpc="1">
            <a:prstTxWarp prst="textNoShape">
              <a:avLst/>
            </a:prstTxWarp>
          </a:bodyPr>
          <a:lstStyle/>
          <a:p>
            <a:r>
              <a:rPr lang="ar-SA" b="1" dirty="0" smtClean="0">
                <a:solidFill>
                  <a:srgbClr val="1D4C72"/>
                </a:solidFill>
                <a:latin typeface="Simplified Arabic" pitchFamily="18" charset="-78"/>
                <a:cs typeface="Simplified Arabic" pitchFamily="18" charset="-78"/>
              </a:rPr>
              <a:t>الروابط بين الجُزيئيِّة</a:t>
            </a:r>
            <a:r>
              <a:rPr lang="ar-SA" b="1" dirty="0" smtClean="0">
                <a:solidFill>
                  <a:srgbClr val="1D4C72"/>
                </a:solidFill>
                <a:latin typeface="Simplified Arabic" pitchFamily="18" charset="-78"/>
              </a:rPr>
              <a:t>،</a:t>
            </a:r>
            <a:r>
              <a:rPr lang="he-IL" b="1" dirty="0" smtClean="0">
                <a:solidFill>
                  <a:srgbClr val="1D4C72"/>
                </a:solidFill>
                <a:latin typeface="Simplified Arabic" pitchFamily="18" charset="-78"/>
              </a:rPr>
              <a:t> </a:t>
            </a:r>
            <a:r>
              <a:rPr lang="ar-SA" b="1" dirty="0" smtClean="0">
                <a:solidFill>
                  <a:srgbClr val="1D4C72"/>
                </a:solidFill>
                <a:latin typeface="Simplified Arabic" pitchFamily="18" charset="-78"/>
                <a:cs typeface="Simplified Arabic" pitchFamily="18" charset="-78"/>
              </a:rPr>
              <a:t>الروابط الهيدروجينيَّة</a:t>
            </a:r>
            <a:r>
              <a:rPr lang="he-IL" b="1" dirty="0" smtClean="0">
                <a:solidFill>
                  <a:srgbClr val="1D4C72"/>
                </a:solidFill>
                <a:latin typeface="Simplified Arabic" pitchFamily="18" charset="-78"/>
              </a:rPr>
              <a:t/>
            </a:r>
            <a:br>
              <a:rPr lang="he-IL" b="1" dirty="0" smtClean="0">
                <a:solidFill>
                  <a:srgbClr val="1D4C72"/>
                </a:solidFill>
                <a:latin typeface="Simplified Arabic" pitchFamily="18" charset="-78"/>
              </a:rPr>
            </a:br>
            <a:endParaRPr lang="he-IL" dirty="0" smtClean="0">
              <a:latin typeface="Simplified Arabic" pitchFamily="18" charset="-78"/>
            </a:endParaRPr>
          </a:p>
        </p:txBody>
      </p:sp>
    </p:spTree>
  </p:cSld>
  <p:clrMapOvr>
    <a:overrideClrMapping bg1="lt1" tx1="dk1" bg2="lt2" tx2="dk2" accent1="accent1" accent2="accent2" accent3="accent3" accent4="accent4" accent5="accent5" accent6="accent6" hlink="hlink" folHlink="folHlink"/>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7"/>
          <p:cNvSpPr txBox="1">
            <a:spLocks noChangeArrowheads="1"/>
          </p:cNvSpPr>
          <p:nvPr/>
        </p:nvSpPr>
        <p:spPr bwMode="auto">
          <a:xfrm>
            <a:off x="6227763" y="5867400"/>
            <a:ext cx="1150937" cy="369888"/>
          </a:xfrm>
          <a:prstGeom prst="rect">
            <a:avLst/>
          </a:prstGeom>
          <a:noFill/>
          <a:ln w="9525">
            <a:noFill/>
            <a:miter lim="800000"/>
            <a:headEnd/>
            <a:tailEnd/>
          </a:ln>
        </p:spPr>
        <p:txBody>
          <a:bodyPr>
            <a:spAutoFit/>
          </a:bodyPr>
          <a:lstStyle/>
          <a:p>
            <a:pPr algn="ctr" rtl="0">
              <a:spcBef>
                <a:spcPct val="50000"/>
              </a:spcBef>
            </a:pPr>
            <a:r>
              <a:rPr lang="ar-SA" b="1" dirty="0" smtClean="0">
                <a:latin typeface="Simplified Arabic" pitchFamily="18" charset="-78"/>
                <a:cs typeface="Simplified Arabic" pitchFamily="18" charset="-78"/>
              </a:rPr>
              <a:t>كفائين</a:t>
            </a:r>
            <a:r>
              <a:rPr lang="en-US" b="1" dirty="0" smtClean="0">
                <a:latin typeface="Simplified Arabic" pitchFamily="18" charset="-78"/>
                <a:cs typeface="Simplified Arabic" pitchFamily="18" charset="-78"/>
              </a:rPr>
              <a:t> </a:t>
            </a:r>
            <a:endParaRPr lang="en-US" b="1" dirty="0">
              <a:latin typeface="Simplified Arabic" pitchFamily="18" charset="-78"/>
              <a:cs typeface="Simplified Arabic" pitchFamily="18" charset="-78"/>
            </a:endParaRPr>
          </a:p>
        </p:txBody>
      </p:sp>
      <p:sp>
        <p:nvSpPr>
          <p:cNvPr id="7"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6388" name="כותרת 11"/>
          <p:cNvSpPr>
            <a:spLocks noGrp="1"/>
          </p:cNvSpPr>
          <p:nvPr>
            <p:ph type="title"/>
          </p:nvPr>
        </p:nvSpPr>
        <p:spPr bwMode="auto">
          <a:xfrm>
            <a:off x="760413"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الهيدروجينيَّة- سؤال رقم 3</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endParaRPr lang="he-IL" sz="2000" dirty="0" smtClean="0"/>
          </a:p>
        </p:txBody>
      </p:sp>
      <p:sp>
        <p:nvSpPr>
          <p:cNvPr id="2055" name="מציין מיקום של מספר שקופית 8"/>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163DEE05-9DF0-4FC3-BD1F-1A3E89932014}" type="slidenum">
              <a:rPr lang="ar-SA" smtClean="0"/>
              <a:pPr>
                <a:defRPr/>
              </a:pPr>
              <a:t>10</a:t>
            </a:fld>
            <a:endParaRPr lang="en-US" dirty="0" smtClean="0"/>
          </a:p>
        </p:txBody>
      </p:sp>
      <p:sp>
        <p:nvSpPr>
          <p:cNvPr id="10" name="TextBox 9"/>
          <p:cNvSpPr txBox="1"/>
          <p:nvPr/>
        </p:nvSpPr>
        <p:spPr>
          <a:xfrm>
            <a:off x="250825" y="620713"/>
            <a:ext cx="8183563" cy="1200329"/>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FF6600"/>
                </a:solidFill>
                <a:latin typeface="Simplified Arabic" pitchFamily="18" charset="-78"/>
                <a:cs typeface="Simplified Arabic" pitchFamily="18" charset="-78"/>
              </a:rPr>
              <a:t>سؤال رقم 3</a:t>
            </a:r>
            <a:r>
              <a:rPr lang="he-IL" b="1" dirty="0" smtClean="0">
                <a:solidFill>
                  <a:srgbClr val="FF6600"/>
                </a:solidFill>
                <a:latin typeface="Simplified Arabic" pitchFamily="18" charset="-78"/>
              </a:rPr>
              <a:t/>
            </a:r>
            <a:br>
              <a:rPr lang="he-IL" b="1" dirty="0" smtClean="0">
                <a:solidFill>
                  <a:srgbClr val="FF6600"/>
                </a:solidFill>
                <a:latin typeface="Simplified Arabic" pitchFamily="18" charset="-78"/>
              </a:rPr>
            </a:br>
            <a:r>
              <a:rPr lang="ar-SA" dirty="0" smtClean="0">
                <a:solidFill>
                  <a:srgbClr val="1D4C72"/>
                </a:solidFill>
                <a:latin typeface="+mn-lt"/>
                <a:cs typeface="+mn-cs"/>
              </a:rPr>
              <a:t>أي من بين الجُزيئات التالية يُمكن ان تُكوِّن روابط هيدروجينيَّة:</a:t>
            </a:r>
            <a:endParaRPr lang="he-IL" dirty="0">
              <a:solidFill>
                <a:srgbClr val="1D4C72"/>
              </a:solidFill>
              <a:latin typeface="+mn-lt"/>
              <a:cs typeface="+mn-cs"/>
            </a:endParaRPr>
          </a:p>
          <a:p>
            <a:pPr fontAlgn="auto">
              <a:spcBef>
                <a:spcPts val="0"/>
              </a:spcBef>
              <a:spcAft>
                <a:spcPts val="0"/>
              </a:spcAft>
              <a:defRPr/>
            </a:pPr>
            <a:r>
              <a:rPr lang="ar-SA" dirty="0" smtClean="0">
                <a:solidFill>
                  <a:srgbClr val="1D4C72"/>
                </a:solidFill>
                <a:latin typeface="+mn-lt"/>
                <a:cs typeface="+mn-cs"/>
              </a:rPr>
              <a:t>أ</a:t>
            </a:r>
            <a:r>
              <a:rPr lang="he-IL" dirty="0" smtClean="0">
                <a:solidFill>
                  <a:srgbClr val="1D4C72"/>
                </a:solidFill>
                <a:latin typeface="+mn-lt"/>
                <a:cs typeface="+mn-cs"/>
              </a:rPr>
              <a:t>. </a:t>
            </a:r>
            <a:r>
              <a:rPr lang="ar-SA" dirty="0" smtClean="0">
                <a:solidFill>
                  <a:srgbClr val="1D4C72"/>
                </a:solidFill>
                <a:latin typeface="+mn-lt"/>
                <a:cs typeface="+mn-cs"/>
              </a:rPr>
              <a:t>مع جزيئات أخرى من نفس </a:t>
            </a:r>
            <a:r>
              <a:rPr lang="ar-SA" dirty="0" smtClean="0">
                <a:solidFill>
                  <a:srgbClr val="1D4C72"/>
                </a:solidFill>
                <a:latin typeface="+mn-lt"/>
                <a:cs typeface="+mn-cs"/>
              </a:rPr>
              <a:t>المادّة</a:t>
            </a:r>
            <a:r>
              <a:rPr lang="ar-SA" dirty="0" smtClean="0">
                <a:solidFill>
                  <a:srgbClr val="1D4C72"/>
                </a:solidFill>
                <a:latin typeface="+mn-lt"/>
                <a:cs typeface="+mn-cs"/>
              </a:rPr>
              <a:t>؟</a:t>
            </a:r>
            <a:r>
              <a:rPr lang="he-IL" dirty="0" smtClean="0">
                <a:solidFill>
                  <a:srgbClr val="1D4C72"/>
                </a:solidFill>
                <a:latin typeface="+mn-lt"/>
                <a:cs typeface="+mn-cs"/>
              </a:rPr>
              <a:t> </a:t>
            </a:r>
            <a:r>
              <a:rPr lang="ar-SA" dirty="0" smtClean="0">
                <a:solidFill>
                  <a:srgbClr val="1D4C72"/>
                </a:solidFill>
                <a:latin typeface="+mn-lt"/>
                <a:cs typeface="+mn-cs"/>
              </a:rPr>
              <a:t>أشيروا على الرسم لمكان تكوين الروابط</a:t>
            </a:r>
            <a:r>
              <a:rPr lang="he-IL" dirty="0" smtClean="0">
                <a:solidFill>
                  <a:srgbClr val="1D4C72"/>
                </a:solidFill>
                <a:latin typeface="+mn-lt"/>
                <a:cs typeface="+mn-cs"/>
              </a:rPr>
              <a:t>.</a:t>
            </a:r>
            <a:endParaRPr lang="he-IL" dirty="0">
              <a:solidFill>
                <a:srgbClr val="1D4C72"/>
              </a:solidFill>
              <a:latin typeface="+mn-lt"/>
              <a:cs typeface="+mn-cs"/>
            </a:endParaRPr>
          </a:p>
          <a:p>
            <a:pPr fontAlgn="auto">
              <a:spcBef>
                <a:spcPts val="0"/>
              </a:spcBef>
              <a:spcAft>
                <a:spcPts val="0"/>
              </a:spcAft>
              <a:defRPr/>
            </a:pPr>
            <a:r>
              <a:rPr lang="ar-SA" dirty="0" smtClean="0">
                <a:solidFill>
                  <a:srgbClr val="1D4C72"/>
                </a:solidFill>
                <a:latin typeface="+mn-lt"/>
                <a:cs typeface="+mn-cs"/>
              </a:rPr>
              <a:t>ب</a:t>
            </a:r>
            <a:r>
              <a:rPr lang="he-IL" dirty="0" smtClean="0">
                <a:solidFill>
                  <a:srgbClr val="1D4C72"/>
                </a:solidFill>
                <a:latin typeface="+mn-lt"/>
                <a:cs typeface="+mn-cs"/>
              </a:rPr>
              <a:t>. </a:t>
            </a:r>
            <a:r>
              <a:rPr lang="ar-SA" dirty="0" smtClean="0">
                <a:solidFill>
                  <a:srgbClr val="1D4C72"/>
                </a:solidFill>
                <a:latin typeface="+mn-lt"/>
                <a:cs typeface="+mn-cs"/>
              </a:rPr>
              <a:t>مع جُزيئات </a:t>
            </a:r>
            <a:r>
              <a:rPr lang="ar-SA" dirty="0" smtClean="0">
                <a:solidFill>
                  <a:srgbClr val="1D4C72"/>
                </a:solidFill>
                <a:latin typeface="+mn-lt"/>
                <a:cs typeface="+mn-cs"/>
              </a:rPr>
              <a:t>ماء</a:t>
            </a:r>
            <a:r>
              <a:rPr lang="ar-SA" dirty="0" smtClean="0">
                <a:solidFill>
                  <a:srgbClr val="1D4C72"/>
                </a:solidFill>
                <a:latin typeface="+mn-lt"/>
                <a:cs typeface="+mn-cs"/>
              </a:rPr>
              <a:t>؟</a:t>
            </a:r>
            <a:r>
              <a:rPr lang="he-IL" dirty="0" smtClean="0">
                <a:solidFill>
                  <a:srgbClr val="1D4C72"/>
                </a:solidFill>
                <a:latin typeface="+mn-lt"/>
                <a:cs typeface="+mn-cs"/>
              </a:rPr>
              <a:t> </a:t>
            </a:r>
            <a:r>
              <a:rPr lang="ar-SA" dirty="0" smtClean="0">
                <a:solidFill>
                  <a:srgbClr val="1D4C72"/>
                </a:solidFill>
              </a:rPr>
              <a:t>أشيروا على الرسم لمكان تكوين الروابط</a:t>
            </a:r>
            <a:r>
              <a:rPr lang="he-IL" dirty="0" smtClean="0">
                <a:solidFill>
                  <a:srgbClr val="1D4C72"/>
                </a:solidFill>
              </a:rPr>
              <a:t>.</a:t>
            </a:r>
            <a:endParaRPr lang="he-IL" dirty="0">
              <a:solidFill>
                <a:srgbClr val="1D4C72"/>
              </a:solidFill>
              <a:latin typeface="+mn-lt"/>
              <a:cs typeface="+mn-cs"/>
            </a:endParaRPr>
          </a:p>
        </p:txBody>
      </p:sp>
      <p:sp>
        <p:nvSpPr>
          <p:cNvPr id="16391" name="Text Box 7"/>
          <p:cNvSpPr txBox="1">
            <a:spLocks noChangeArrowheads="1"/>
          </p:cNvSpPr>
          <p:nvPr/>
        </p:nvSpPr>
        <p:spPr bwMode="auto">
          <a:xfrm>
            <a:off x="1835150" y="5867400"/>
            <a:ext cx="1871663" cy="784830"/>
          </a:xfrm>
          <a:prstGeom prst="rect">
            <a:avLst/>
          </a:prstGeom>
          <a:noFill/>
          <a:ln w="9525">
            <a:noFill/>
            <a:miter lim="800000"/>
            <a:headEnd/>
            <a:tailEnd/>
          </a:ln>
        </p:spPr>
        <p:txBody>
          <a:bodyPr>
            <a:spAutoFit/>
          </a:bodyPr>
          <a:lstStyle/>
          <a:p>
            <a:pPr algn="ctr" rtl="0">
              <a:spcBef>
                <a:spcPct val="50000"/>
              </a:spcBef>
            </a:pPr>
            <a:r>
              <a:rPr lang="ar-SA" b="1" dirty="0" err="1" smtClean="0">
                <a:latin typeface="Simplified Arabic" pitchFamily="18" charset="-78"/>
                <a:cs typeface="Simplified Arabic" pitchFamily="18" charset="-78"/>
              </a:rPr>
              <a:t>ديئوكسي</a:t>
            </a:r>
            <a:r>
              <a:rPr lang="ar-SA" b="1" dirty="0" smtClean="0">
                <a:latin typeface="Simplified Arabic" pitchFamily="18" charset="-78"/>
                <a:cs typeface="Simplified Arabic" pitchFamily="18" charset="-78"/>
              </a:rPr>
              <a:t> ـ </a:t>
            </a:r>
            <a:r>
              <a:rPr lang="ar-SA" b="1" dirty="0" err="1" smtClean="0">
                <a:latin typeface="Simplified Arabic" pitchFamily="18" charset="-78"/>
                <a:cs typeface="Simplified Arabic" pitchFamily="18" charset="-78"/>
              </a:rPr>
              <a:t>أدينوزين</a:t>
            </a:r>
            <a:r>
              <a:rPr lang="ar-SA" b="1" dirty="0" smtClean="0">
                <a:latin typeface="Simplified Arabic" pitchFamily="18" charset="-78"/>
                <a:cs typeface="Simplified Arabic" pitchFamily="18" charset="-78"/>
              </a:rPr>
              <a:t> </a:t>
            </a:r>
            <a:endParaRPr lang="ar-SA" b="1" dirty="0" smtClean="0">
              <a:latin typeface="Simplified Arabic" pitchFamily="18" charset="-78"/>
              <a:cs typeface="Simplified Arabic" pitchFamily="18" charset="-78"/>
            </a:endParaRPr>
          </a:p>
          <a:p>
            <a:pPr algn="ctr" rtl="0">
              <a:spcBef>
                <a:spcPct val="50000"/>
              </a:spcBef>
            </a:pPr>
            <a:r>
              <a:rPr lang="en-US" b="1" dirty="0" smtClean="0"/>
              <a:t> </a:t>
            </a:r>
            <a:endParaRPr lang="en-US" b="1" dirty="0"/>
          </a:p>
        </p:txBody>
      </p:sp>
      <p:pic>
        <p:nvPicPr>
          <p:cNvPr id="16392" name="Picture 11"/>
          <p:cNvPicPr>
            <a:picLocks noChangeAspect="1" noChangeArrowheads="1"/>
          </p:cNvPicPr>
          <p:nvPr/>
        </p:nvPicPr>
        <p:blipFill>
          <a:blip r:embed="rId3" cstate="print"/>
          <a:srcRect/>
          <a:stretch>
            <a:fillRect/>
          </a:stretch>
        </p:blipFill>
        <p:spPr bwMode="auto">
          <a:xfrm>
            <a:off x="5435600" y="2771775"/>
            <a:ext cx="2859088" cy="2530475"/>
          </a:xfrm>
          <a:prstGeom prst="rect">
            <a:avLst/>
          </a:prstGeom>
          <a:noFill/>
          <a:ln w="9525">
            <a:noFill/>
            <a:miter lim="800000"/>
            <a:headEnd/>
            <a:tailEnd/>
          </a:ln>
        </p:spPr>
      </p:pic>
      <p:pic>
        <p:nvPicPr>
          <p:cNvPr id="16393" name="Picture 11"/>
          <p:cNvPicPr>
            <a:picLocks noChangeAspect="1" noChangeArrowheads="1"/>
          </p:cNvPicPr>
          <p:nvPr/>
        </p:nvPicPr>
        <p:blipFill>
          <a:blip r:embed="rId4" cstate="print"/>
          <a:srcRect/>
          <a:stretch>
            <a:fillRect/>
          </a:stretch>
        </p:blipFill>
        <p:spPr bwMode="auto">
          <a:xfrm>
            <a:off x="1619250" y="2495550"/>
            <a:ext cx="2163763" cy="3371850"/>
          </a:xfrm>
          <a:prstGeom prst="rect">
            <a:avLst/>
          </a:prstGeom>
          <a:noFill/>
          <a:ln w="9525">
            <a:noFill/>
            <a:miter lim="800000"/>
            <a:headEnd/>
            <a:tailEnd/>
          </a:ln>
        </p:spPr>
      </p:pic>
      <p:sp>
        <p:nvSpPr>
          <p:cNvPr id="11" name="TextBox 10"/>
          <p:cNvSpPr txBox="1"/>
          <p:nvPr/>
        </p:nvSpPr>
        <p:spPr>
          <a:xfrm>
            <a:off x="250825" y="1773238"/>
            <a:ext cx="8137525" cy="1200329"/>
          </a:xfrm>
          <a:prstGeom prst="rect">
            <a:avLst/>
          </a:prstGeom>
          <a:noFill/>
          <a:ln w="19050">
            <a:noFill/>
          </a:ln>
          <a:effectLst>
            <a:outerShdw sx="102000" sy="102000" algn="tl" rotWithShape="0">
              <a:schemeClr val="bg1">
                <a:lumMod val="65000"/>
                <a:alpha val="0"/>
              </a:schemeClr>
            </a:outerShdw>
          </a:effectLst>
        </p:spPr>
        <p:txBody>
          <a:bodyPr>
            <a:spAutoFit/>
          </a:bodyPr>
          <a:lstStyle/>
          <a:p>
            <a:pPr>
              <a:defRPr/>
            </a:pPr>
            <a:r>
              <a:rPr lang="ar-SA" b="1" dirty="0" smtClean="0">
                <a:solidFill>
                  <a:srgbClr val="7F7F7F"/>
                </a:solidFill>
                <a:latin typeface="Arial" pitchFamily="34" charset="0"/>
                <a:cs typeface="Arial" pitchFamily="34" charset="0"/>
              </a:rPr>
              <a:t>إرشاد</a:t>
            </a:r>
            <a:r>
              <a:rPr lang="he-IL" b="1" dirty="0" smtClean="0">
                <a:solidFill>
                  <a:srgbClr val="7F7F7F"/>
                </a:solidFill>
                <a:latin typeface="Arial" pitchFamily="34" charset="0"/>
                <a:cs typeface="Arial" pitchFamily="34" charset="0"/>
              </a:rPr>
              <a:t>: </a:t>
            </a:r>
            <a:r>
              <a:rPr lang="ar-SA" b="1" dirty="0" smtClean="0">
                <a:solidFill>
                  <a:srgbClr val="7F7F7F"/>
                </a:solidFill>
                <a:latin typeface="Arial" pitchFamily="34" charset="0"/>
                <a:cs typeface="Arial" pitchFamily="34" charset="0"/>
              </a:rPr>
              <a:t>أضيفوا بالمرحلة الأولى ذرات الهيدروجين الناقصة في الصيغة البنائيّة المُعطاة. أزواج الإلكترونات غير الرابطة والموجودة بداخل الحلقات لا تكوِّن دائمًا </a:t>
            </a:r>
            <a:r>
              <a:rPr lang="ar-SA" b="1" dirty="0" smtClean="0">
                <a:solidFill>
                  <a:srgbClr val="7F7F7F"/>
                </a:solidFill>
                <a:latin typeface="Arial" pitchFamily="34" charset="0"/>
                <a:cs typeface="Arial" pitchFamily="34" charset="0"/>
              </a:rPr>
              <a:t>روابط </a:t>
            </a:r>
            <a:r>
              <a:rPr lang="ar-SA" b="1" dirty="0" smtClean="0">
                <a:solidFill>
                  <a:srgbClr val="7F7F7F"/>
                </a:solidFill>
                <a:latin typeface="Arial" pitchFamily="34" charset="0"/>
                <a:cs typeface="Arial" pitchFamily="34" charset="0"/>
              </a:rPr>
              <a:t>هيدروجينيَّة. </a:t>
            </a:r>
            <a:r>
              <a:rPr lang="he-IL" b="1" dirty="0" smtClean="0">
                <a:solidFill>
                  <a:srgbClr val="7F7F7F"/>
                </a:solidFill>
                <a:latin typeface="Arial" pitchFamily="34" charset="0"/>
                <a:cs typeface="Arial" pitchFamily="34" charset="0"/>
              </a:rPr>
              <a:t>(</a:t>
            </a:r>
            <a:r>
              <a:rPr lang="ar-SA" b="1" dirty="0" smtClean="0">
                <a:solidFill>
                  <a:srgbClr val="7F7F7F"/>
                </a:solidFill>
                <a:latin typeface="Arial" pitchFamily="34" charset="0"/>
                <a:cs typeface="Arial" pitchFamily="34" charset="0"/>
              </a:rPr>
              <a:t>شرح هذا الموضوع مُركَّب ولن نتطرّق </a:t>
            </a:r>
            <a:r>
              <a:rPr lang="ar-SA" b="1" dirty="0" smtClean="0">
                <a:solidFill>
                  <a:srgbClr val="7F7F7F"/>
                </a:solidFill>
                <a:latin typeface="Arial" pitchFamily="34" charset="0"/>
                <a:cs typeface="Arial" pitchFamily="34" charset="0"/>
              </a:rPr>
              <a:t>إليه في </a:t>
            </a:r>
            <a:r>
              <a:rPr lang="ar-SA" b="1" dirty="0" smtClean="0">
                <a:solidFill>
                  <a:srgbClr val="7F7F7F"/>
                </a:solidFill>
                <a:latin typeface="Arial" pitchFamily="34" charset="0"/>
                <a:cs typeface="Arial" pitchFamily="34" charset="0"/>
              </a:rPr>
              <a:t>هذه المرحلة من التعليم</a:t>
            </a:r>
            <a:r>
              <a:rPr lang="he-IL" b="1" dirty="0" smtClean="0">
                <a:solidFill>
                  <a:srgbClr val="7F7F7F"/>
                </a:solidFill>
                <a:latin typeface="Arial" pitchFamily="34" charset="0"/>
                <a:cs typeface="Arial" pitchFamily="34" charset="0"/>
              </a:rPr>
              <a:t>)</a:t>
            </a:r>
            <a:endParaRPr lang="he-IL" b="1" dirty="0">
              <a:solidFill>
                <a:srgbClr val="7F7F7F"/>
              </a:solidFill>
              <a:latin typeface="Arial" pitchFamily="34" charset="0"/>
              <a:cs typeface="Arial" pitchFamily="34" charset="0"/>
            </a:endParaRPr>
          </a:p>
          <a:p>
            <a:pPr>
              <a:defRPr/>
            </a:pPr>
            <a:endParaRPr lang="he-IL" b="1" dirty="0">
              <a:solidFill>
                <a:srgbClr val="1D4C72"/>
              </a:solidFill>
              <a:latin typeface="Arial" pitchFamily="34" charset="0"/>
              <a:cs typeface="Arial" pitchFamily="34" charset="0"/>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11"/>
          <p:cNvPicPr>
            <a:picLocks noChangeAspect="1" noChangeArrowheads="1"/>
          </p:cNvPicPr>
          <p:nvPr/>
        </p:nvPicPr>
        <p:blipFill>
          <a:blip r:embed="rId2" cstate="print"/>
          <a:srcRect/>
          <a:stretch>
            <a:fillRect/>
          </a:stretch>
        </p:blipFill>
        <p:spPr bwMode="auto">
          <a:xfrm>
            <a:off x="1403350" y="1484313"/>
            <a:ext cx="2163763" cy="3159133"/>
          </a:xfrm>
          <a:prstGeom prst="rect">
            <a:avLst/>
          </a:prstGeom>
          <a:noFill/>
          <a:ln w="9525">
            <a:noFill/>
            <a:miter lim="800000"/>
            <a:headEnd/>
            <a:tailEnd/>
          </a:ln>
        </p:spPr>
      </p:pic>
      <p:sp>
        <p:nvSpPr>
          <p:cNvPr id="18438" name="Text Box 7"/>
          <p:cNvSpPr txBox="1">
            <a:spLocks noChangeArrowheads="1"/>
          </p:cNvSpPr>
          <p:nvPr/>
        </p:nvSpPr>
        <p:spPr bwMode="auto">
          <a:xfrm>
            <a:off x="5143504" y="4929198"/>
            <a:ext cx="3816350" cy="1477328"/>
          </a:xfrm>
          <a:prstGeom prst="rect">
            <a:avLst/>
          </a:prstGeom>
          <a:noFill/>
          <a:ln w="9525">
            <a:solidFill>
              <a:schemeClr val="bg1">
                <a:lumMod val="50000"/>
              </a:schemeClr>
            </a:solidFill>
            <a:miter lim="800000"/>
            <a:headEnd/>
            <a:tailEnd/>
          </a:ln>
        </p:spPr>
        <p:txBody>
          <a:bodyPr>
            <a:spAutoFit/>
          </a:bodyPr>
          <a:lstStyle/>
          <a:p>
            <a:pPr>
              <a:spcBef>
                <a:spcPct val="50000"/>
              </a:spcBef>
              <a:defRPr/>
            </a:pPr>
            <a:r>
              <a:rPr lang="ar-SA" dirty="0" smtClean="0">
                <a:latin typeface="Arial" pitchFamily="34" charset="0"/>
                <a:cs typeface="Arial" pitchFamily="34" charset="0"/>
              </a:rPr>
              <a:t>لا تتكوّن روابط هيدروجينيَّة بين جزيئات </a:t>
            </a:r>
            <a:r>
              <a:rPr lang="ar-SA" b="1" dirty="0" smtClean="0">
                <a:latin typeface="Arial" pitchFamily="34" charset="0"/>
                <a:cs typeface="Arial" pitchFamily="34" charset="0"/>
              </a:rPr>
              <a:t>الكفائين</a:t>
            </a:r>
            <a:r>
              <a:rPr lang="he-IL" b="1" dirty="0" smtClean="0">
                <a:latin typeface="Arial" pitchFamily="34" charset="0"/>
                <a:cs typeface="Arial" pitchFamily="34" charset="0"/>
              </a:rPr>
              <a:t>. </a:t>
            </a:r>
            <a:r>
              <a:rPr lang="ar-SA" dirty="0" smtClean="0">
                <a:latin typeface="Arial" pitchFamily="34" charset="0"/>
                <a:cs typeface="Arial" pitchFamily="34" charset="0"/>
              </a:rPr>
              <a:t>لا توجد ذرّات هيدروجين ”مكشوفة“ من الإلكترونات ولذلك لا يوجد تجاذب مع أزواج الإلكترونات الحرّة الموجودة على ذرّة النيتروجين/الأُكسجين في الجزيء</a:t>
            </a:r>
            <a:endParaRPr lang="he-IL" dirty="0">
              <a:latin typeface="Arial" pitchFamily="34" charset="0"/>
              <a:cs typeface="Arial" pitchFamily="34" charset="0"/>
            </a:endParaRPr>
          </a:p>
        </p:txBody>
      </p:sp>
      <p:sp>
        <p:nvSpPr>
          <p:cNvPr id="7"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7413" name="כותרת 18"/>
          <p:cNvSpPr>
            <a:spLocks noGrp="1"/>
          </p:cNvSpPr>
          <p:nvPr>
            <p:ph type="title"/>
          </p:nvPr>
        </p:nvSpPr>
        <p:spPr bwMode="auto">
          <a:xfrm>
            <a:off x="684213" y="115888"/>
            <a:ext cx="7772400" cy="37147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الهيدروجينيَّة- سؤال رقم 3</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endParaRPr lang="he-IL" sz="2000" dirty="0" smtClean="0"/>
          </a:p>
        </p:txBody>
      </p:sp>
      <p:sp>
        <p:nvSpPr>
          <p:cNvPr id="3079" name="מציין מיקום של מספר שקופית 8"/>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16D73FD3-E1E3-4EB0-B64A-CBBE885257D2}" type="slidenum">
              <a:rPr lang="ar-SA" smtClean="0"/>
              <a:pPr>
                <a:defRPr/>
              </a:pPr>
              <a:t>11</a:t>
            </a:fld>
            <a:endParaRPr lang="en-US" dirty="0" smtClean="0"/>
          </a:p>
        </p:txBody>
      </p:sp>
      <p:sp>
        <p:nvSpPr>
          <p:cNvPr id="14" name="Text Box 7"/>
          <p:cNvSpPr txBox="1">
            <a:spLocks noChangeArrowheads="1"/>
          </p:cNvSpPr>
          <p:nvPr/>
        </p:nvSpPr>
        <p:spPr bwMode="auto">
          <a:xfrm>
            <a:off x="107950" y="4857760"/>
            <a:ext cx="4895850" cy="2031325"/>
          </a:xfrm>
          <a:prstGeom prst="rect">
            <a:avLst/>
          </a:prstGeom>
          <a:noFill/>
          <a:ln w="9525">
            <a:solidFill>
              <a:schemeClr val="bg1">
                <a:lumMod val="50000"/>
              </a:schemeClr>
            </a:solidFill>
            <a:miter lim="800000"/>
            <a:headEnd/>
            <a:tailEnd/>
          </a:ln>
        </p:spPr>
        <p:txBody>
          <a:bodyPr>
            <a:spAutoFit/>
          </a:bodyPr>
          <a:lstStyle/>
          <a:p>
            <a:pPr>
              <a:spcBef>
                <a:spcPct val="50000"/>
              </a:spcBef>
              <a:defRPr/>
            </a:pPr>
            <a:r>
              <a:rPr lang="ar-SA" dirty="0" smtClean="0">
                <a:latin typeface="Arial" pitchFamily="34" charset="0"/>
                <a:cs typeface="Arial" pitchFamily="34" charset="0"/>
              </a:rPr>
              <a:t>تتكوّن روابط هيدروجينيَّة بين جزيئات </a:t>
            </a:r>
            <a:r>
              <a:rPr lang="ar-SA" b="1" dirty="0" err="1" smtClean="0">
                <a:latin typeface="Simplified Arabic" pitchFamily="18" charset="-78"/>
                <a:cs typeface="Simplified Arabic" pitchFamily="18" charset="-78"/>
              </a:rPr>
              <a:t>ديئوكسي</a:t>
            </a:r>
            <a:r>
              <a:rPr lang="ar-SA" b="1" dirty="0" smtClean="0">
                <a:latin typeface="Simplified Arabic" pitchFamily="18" charset="-78"/>
                <a:cs typeface="Simplified Arabic" pitchFamily="18" charset="-78"/>
              </a:rPr>
              <a:t> ـ </a:t>
            </a:r>
            <a:r>
              <a:rPr lang="ar-SA" b="1" dirty="0" err="1" smtClean="0">
                <a:latin typeface="Simplified Arabic" pitchFamily="18" charset="-78"/>
                <a:cs typeface="Simplified Arabic" pitchFamily="18" charset="-78"/>
              </a:rPr>
              <a:t>أدينوزين</a:t>
            </a:r>
            <a:r>
              <a:rPr lang="ar-SA" b="1" dirty="0" smtClean="0">
                <a:latin typeface="Simplified Arabic" pitchFamily="18" charset="-78"/>
                <a:cs typeface="Simplified Arabic" pitchFamily="18" charset="-78"/>
              </a:rPr>
              <a:t> </a:t>
            </a:r>
            <a:r>
              <a:rPr lang="ar-SA" dirty="0" smtClean="0">
                <a:latin typeface="Arial" pitchFamily="34" charset="0"/>
                <a:cs typeface="Arial" pitchFamily="34" charset="0"/>
              </a:rPr>
              <a:t>في الأماكن المُشار إليها في الرسم</a:t>
            </a:r>
            <a:r>
              <a:rPr lang="he-IL" dirty="0" smtClean="0">
                <a:latin typeface="Arial" pitchFamily="34" charset="0"/>
                <a:cs typeface="Arial" pitchFamily="34" charset="0"/>
              </a:rPr>
              <a:t>, </a:t>
            </a:r>
            <a:r>
              <a:rPr lang="ar-SA" dirty="0" smtClean="0">
                <a:latin typeface="Arial" pitchFamily="34" charset="0"/>
                <a:cs typeface="Arial" pitchFamily="34" charset="0"/>
              </a:rPr>
              <a:t>بسبب الإرتباط المباشر بين الهيدروجين وبين </a:t>
            </a:r>
            <a:r>
              <a:rPr lang="en-US" dirty="0" smtClean="0">
                <a:latin typeface="Arial" pitchFamily="34" charset="0"/>
                <a:cs typeface="Arial" pitchFamily="34" charset="0"/>
              </a:rPr>
              <a:t>N </a:t>
            </a:r>
            <a:r>
              <a:rPr lang="ar-SA" dirty="0" smtClean="0">
                <a:latin typeface="Arial" pitchFamily="34" charset="0"/>
                <a:cs typeface="Arial" pitchFamily="34" charset="0"/>
              </a:rPr>
              <a:t>وَ</a:t>
            </a:r>
            <a:r>
              <a:rPr lang="en-US" dirty="0" smtClean="0">
                <a:latin typeface="Arial" pitchFamily="34" charset="0"/>
                <a:cs typeface="Arial" pitchFamily="34" charset="0"/>
              </a:rPr>
              <a:t>O</a:t>
            </a:r>
            <a:r>
              <a:rPr lang="ar-SA" dirty="0" smtClean="0">
                <a:latin typeface="Arial" pitchFamily="34" charset="0"/>
                <a:cs typeface="Arial" pitchFamily="34" charset="0"/>
              </a:rPr>
              <a:t>،</a:t>
            </a:r>
            <a:r>
              <a:rPr lang="he-IL" dirty="0" smtClean="0">
                <a:latin typeface="Arial" pitchFamily="34" charset="0"/>
                <a:cs typeface="Arial" pitchFamily="34" charset="0"/>
              </a:rPr>
              <a:t> </a:t>
            </a:r>
            <a:r>
              <a:rPr lang="ar-SA" dirty="0" smtClean="0">
                <a:latin typeface="Arial" pitchFamily="34" charset="0"/>
                <a:cs typeface="Arial" pitchFamily="34" charset="0"/>
              </a:rPr>
              <a:t>فتصبح ذرّات الهيدروجين ”مكشوفة“ من الإلكترونات وتتمكَّن من الإرتباط مع أزواج الإلكترونات الحرّة على ذرّتيْ</a:t>
            </a:r>
            <a:r>
              <a:rPr lang="he-IL" dirty="0" smtClean="0">
                <a:latin typeface="Arial" pitchFamily="34" charset="0"/>
                <a:cs typeface="Arial" pitchFamily="34" charset="0"/>
              </a:rPr>
              <a:t>"  </a:t>
            </a:r>
            <a:r>
              <a:rPr lang="en-US" dirty="0" smtClean="0">
                <a:latin typeface="Arial" pitchFamily="34" charset="0"/>
                <a:cs typeface="Arial" pitchFamily="34" charset="0"/>
              </a:rPr>
              <a:t>N</a:t>
            </a:r>
            <a:r>
              <a:rPr lang="ar-SA" dirty="0" smtClean="0">
                <a:latin typeface="Arial" pitchFamily="34" charset="0"/>
                <a:cs typeface="Arial" pitchFamily="34" charset="0"/>
              </a:rPr>
              <a:t>وَ </a:t>
            </a:r>
            <a:r>
              <a:rPr lang="en-US" dirty="0" smtClean="0">
                <a:latin typeface="Arial" pitchFamily="34" charset="0"/>
                <a:cs typeface="Arial" pitchFamily="34" charset="0"/>
              </a:rPr>
              <a:t> </a:t>
            </a:r>
            <a:r>
              <a:rPr lang="en-US" dirty="0">
                <a:latin typeface="Arial" pitchFamily="34" charset="0"/>
                <a:cs typeface="Arial" pitchFamily="34" charset="0"/>
              </a:rPr>
              <a:t>O</a:t>
            </a:r>
            <a:r>
              <a:rPr lang="he-IL" dirty="0">
                <a:latin typeface="Arial" pitchFamily="34" charset="0"/>
                <a:cs typeface="Arial" pitchFamily="34" charset="0"/>
              </a:rPr>
              <a:t> </a:t>
            </a:r>
            <a:r>
              <a:rPr lang="ar-SA" dirty="0" smtClean="0">
                <a:latin typeface="Arial" pitchFamily="34" charset="0"/>
                <a:cs typeface="Arial" pitchFamily="34" charset="0"/>
              </a:rPr>
              <a:t>في جزيء مجاور</a:t>
            </a:r>
            <a:r>
              <a:rPr lang="he-IL" dirty="0" smtClean="0">
                <a:latin typeface="Arial" pitchFamily="34" charset="0"/>
                <a:cs typeface="Arial" pitchFamily="34" charset="0"/>
              </a:rPr>
              <a:t>. </a:t>
            </a:r>
            <a:r>
              <a:rPr lang="ar-SA" dirty="0" smtClean="0">
                <a:latin typeface="Arial" pitchFamily="34" charset="0"/>
                <a:cs typeface="Arial" pitchFamily="34" charset="0"/>
              </a:rPr>
              <a:t>تتواجد الذرات</a:t>
            </a:r>
            <a:r>
              <a:rPr lang="he-IL" dirty="0" smtClean="0">
                <a:latin typeface="Arial" pitchFamily="34" charset="0"/>
                <a:cs typeface="Arial" pitchFamily="34" charset="0"/>
              </a:rPr>
              <a:t> </a:t>
            </a:r>
            <a:r>
              <a:rPr lang="en-US" dirty="0">
                <a:latin typeface="Arial" pitchFamily="34" charset="0"/>
                <a:cs typeface="Arial" pitchFamily="34" charset="0"/>
              </a:rPr>
              <a:t>NOF</a:t>
            </a:r>
            <a:r>
              <a:rPr lang="he-IL" dirty="0">
                <a:latin typeface="Arial" pitchFamily="34" charset="0"/>
                <a:cs typeface="Arial" pitchFamily="34" charset="0"/>
              </a:rPr>
              <a:t> </a:t>
            </a:r>
            <a:r>
              <a:rPr lang="ar-SA" dirty="0" smtClean="0">
                <a:latin typeface="Arial" pitchFamily="34" charset="0"/>
                <a:cs typeface="Arial" pitchFamily="34" charset="0"/>
              </a:rPr>
              <a:t>بكثرة في الجزيء قسم منها يرتبط مباشرة مع الهيدروجين وقسم آخر لا يرتبط به.</a:t>
            </a:r>
            <a:endParaRPr lang="en-US" dirty="0">
              <a:latin typeface="Arial" pitchFamily="34" charset="0"/>
              <a:cs typeface="Arial" pitchFamily="34" charset="0"/>
            </a:endParaRPr>
          </a:p>
        </p:txBody>
      </p:sp>
      <p:grpSp>
        <p:nvGrpSpPr>
          <p:cNvPr id="17417" name="קבוצה 19"/>
          <p:cNvGrpSpPr>
            <a:grpSpLocks/>
          </p:cNvGrpSpPr>
          <p:nvPr/>
        </p:nvGrpSpPr>
        <p:grpSpPr bwMode="auto">
          <a:xfrm>
            <a:off x="971550" y="1700213"/>
            <a:ext cx="2952750" cy="3235329"/>
            <a:chOff x="1115900" y="1989755"/>
            <a:chExt cx="2952033" cy="3233827"/>
          </a:xfrm>
        </p:grpSpPr>
        <p:sp>
          <p:nvSpPr>
            <p:cNvPr id="16" name="TextBox 15"/>
            <p:cNvSpPr txBox="1"/>
            <p:nvPr/>
          </p:nvSpPr>
          <p:spPr>
            <a:xfrm rot="10800000">
              <a:off x="3275963" y="4360383"/>
              <a:ext cx="791970"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 </a:t>
              </a:r>
            </a:p>
          </p:txBody>
        </p:sp>
        <p:sp>
          <p:nvSpPr>
            <p:cNvPr id="17" name="TextBox 16"/>
            <p:cNvSpPr txBox="1"/>
            <p:nvPr/>
          </p:nvSpPr>
          <p:spPr>
            <a:xfrm>
              <a:off x="1115900" y="2565750"/>
              <a:ext cx="647543"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a:t>
              </a:r>
            </a:p>
          </p:txBody>
        </p:sp>
        <p:sp>
          <p:nvSpPr>
            <p:cNvPr id="18" name="TextBox 17"/>
            <p:cNvSpPr txBox="1"/>
            <p:nvPr/>
          </p:nvSpPr>
          <p:spPr>
            <a:xfrm>
              <a:off x="1404755" y="1989755"/>
              <a:ext cx="718963"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a:t>
              </a:r>
            </a:p>
          </p:txBody>
        </p:sp>
        <p:sp>
          <p:nvSpPr>
            <p:cNvPr id="22" name="TextBox 21"/>
            <p:cNvSpPr txBox="1"/>
            <p:nvPr/>
          </p:nvSpPr>
          <p:spPr>
            <a:xfrm rot="16200000">
              <a:off x="2892751" y="4611837"/>
              <a:ext cx="791794" cy="431695"/>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 </a:t>
              </a:r>
            </a:p>
          </p:txBody>
        </p:sp>
      </p:grpSp>
      <p:sp>
        <p:nvSpPr>
          <p:cNvPr id="17418" name="מלבן 25"/>
          <p:cNvSpPr>
            <a:spLocks noChangeArrowheads="1"/>
          </p:cNvSpPr>
          <p:nvPr/>
        </p:nvSpPr>
        <p:spPr bwMode="auto">
          <a:xfrm>
            <a:off x="7477611" y="2000240"/>
            <a:ext cx="1431802" cy="369332"/>
          </a:xfrm>
          <a:prstGeom prst="rect">
            <a:avLst/>
          </a:prstGeom>
          <a:noFill/>
          <a:ln w="9525">
            <a:noFill/>
            <a:miter lim="800000"/>
            <a:headEnd/>
            <a:tailEnd/>
          </a:ln>
        </p:spPr>
        <p:txBody>
          <a:bodyPr wrap="none">
            <a:spAutoFit/>
          </a:bodyPr>
          <a:lstStyle/>
          <a:p>
            <a:r>
              <a:rPr lang="ar-SA" b="1" dirty="0" smtClean="0">
                <a:latin typeface="Simplified Arabic" pitchFamily="18" charset="-78"/>
                <a:cs typeface="Simplified Arabic" pitchFamily="18" charset="-78"/>
              </a:rPr>
              <a:t>جواب البند </a:t>
            </a:r>
            <a:r>
              <a:rPr lang="ar-SA" b="1" dirty="0" smtClean="0">
                <a:latin typeface="Simplified Arabic" pitchFamily="18" charset="-78"/>
                <a:cs typeface="Simplified Arabic" pitchFamily="18" charset="-78"/>
              </a:rPr>
              <a:t>3 (أ)</a:t>
            </a:r>
            <a:endParaRPr lang="he-IL" b="1" dirty="0">
              <a:latin typeface="Simplified Arabic" pitchFamily="18" charset="-78"/>
            </a:endParaRPr>
          </a:p>
        </p:txBody>
      </p:sp>
      <p:pic>
        <p:nvPicPr>
          <p:cNvPr id="17419" name="Picture 18"/>
          <p:cNvPicPr>
            <a:picLocks noChangeAspect="1" noChangeArrowheads="1"/>
          </p:cNvPicPr>
          <p:nvPr/>
        </p:nvPicPr>
        <p:blipFill>
          <a:blip r:embed="rId4" cstate="print"/>
          <a:srcRect/>
          <a:stretch>
            <a:fillRect/>
          </a:stretch>
        </p:blipFill>
        <p:spPr bwMode="auto">
          <a:xfrm>
            <a:off x="5214942" y="2357430"/>
            <a:ext cx="2859088" cy="2530475"/>
          </a:xfrm>
          <a:prstGeom prst="rect">
            <a:avLst/>
          </a:prstGeom>
          <a:noFill/>
          <a:ln w="9525">
            <a:noFill/>
            <a:miter lim="800000"/>
            <a:headEnd/>
            <a:tailEnd/>
          </a:ln>
        </p:spPr>
      </p:pic>
      <p:sp>
        <p:nvSpPr>
          <p:cNvPr id="19" name="TextBox 18"/>
          <p:cNvSpPr txBox="1"/>
          <p:nvPr/>
        </p:nvSpPr>
        <p:spPr>
          <a:xfrm>
            <a:off x="250825" y="620713"/>
            <a:ext cx="8183563" cy="92333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FF6600"/>
                </a:solidFill>
                <a:latin typeface="Simplified Arabic" pitchFamily="18" charset="-78"/>
                <a:cs typeface="Simplified Arabic" pitchFamily="18" charset="-78"/>
              </a:rPr>
              <a:t>سؤال رقم 3</a:t>
            </a:r>
            <a:r>
              <a:rPr lang="he-IL" b="1" dirty="0" smtClean="0">
                <a:solidFill>
                  <a:srgbClr val="FF6600"/>
                </a:solidFill>
                <a:latin typeface="Simplified Arabic" pitchFamily="18" charset="-78"/>
              </a:rPr>
              <a:t/>
            </a:r>
            <a:br>
              <a:rPr lang="he-IL" b="1" dirty="0" smtClean="0">
                <a:solidFill>
                  <a:srgbClr val="FF6600"/>
                </a:solidFill>
                <a:latin typeface="Simplified Arabic" pitchFamily="18" charset="-78"/>
              </a:rPr>
            </a:br>
            <a:r>
              <a:rPr lang="ar-SA" dirty="0" smtClean="0">
                <a:solidFill>
                  <a:srgbClr val="1D4C72"/>
                </a:solidFill>
                <a:latin typeface="+mn-lt"/>
                <a:cs typeface="+mn-cs"/>
              </a:rPr>
              <a:t>أي من بين الجُزيئات التالية يُمكن ان تُكوِّن روابط هيدروجينيَّة:</a:t>
            </a:r>
            <a:endParaRPr lang="he-IL" dirty="0">
              <a:solidFill>
                <a:srgbClr val="1D4C72"/>
              </a:solidFill>
              <a:latin typeface="+mn-lt"/>
              <a:cs typeface="+mn-cs"/>
            </a:endParaRPr>
          </a:p>
          <a:p>
            <a:pPr fontAlgn="auto">
              <a:spcBef>
                <a:spcPts val="0"/>
              </a:spcBef>
              <a:spcAft>
                <a:spcPts val="0"/>
              </a:spcAft>
              <a:defRPr/>
            </a:pPr>
            <a:r>
              <a:rPr lang="ar-SA" dirty="0" smtClean="0">
                <a:solidFill>
                  <a:srgbClr val="1D4C72"/>
                </a:solidFill>
                <a:latin typeface="+mn-lt"/>
                <a:cs typeface="+mn-cs"/>
              </a:rPr>
              <a:t>أ</a:t>
            </a:r>
            <a:r>
              <a:rPr lang="he-IL" dirty="0" smtClean="0">
                <a:solidFill>
                  <a:srgbClr val="1D4C72"/>
                </a:solidFill>
                <a:latin typeface="+mn-lt"/>
                <a:cs typeface="+mn-cs"/>
              </a:rPr>
              <a:t>. </a:t>
            </a:r>
            <a:r>
              <a:rPr lang="ar-SA" dirty="0" smtClean="0">
                <a:solidFill>
                  <a:srgbClr val="1D4C72"/>
                </a:solidFill>
                <a:latin typeface="+mn-lt"/>
                <a:cs typeface="+mn-cs"/>
              </a:rPr>
              <a:t>مع جزيئات أخرى من نفس </a:t>
            </a:r>
            <a:r>
              <a:rPr lang="ar-SA" dirty="0" smtClean="0">
                <a:solidFill>
                  <a:srgbClr val="1D4C72"/>
                </a:solidFill>
                <a:latin typeface="+mn-lt"/>
                <a:cs typeface="+mn-cs"/>
              </a:rPr>
              <a:t>المادّة</a:t>
            </a:r>
            <a:r>
              <a:rPr lang="ar-SA" dirty="0" smtClean="0">
                <a:solidFill>
                  <a:srgbClr val="1D4C72"/>
                </a:solidFill>
                <a:latin typeface="+mn-lt"/>
                <a:cs typeface="+mn-cs"/>
              </a:rPr>
              <a:t>؟</a:t>
            </a:r>
            <a:r>
              <a:rPr lang="he-IL" dirty="0" smtClean="0">
                <a:solidFill>
                  <a:srgbClr val="1D4C72"/>
                </a:solidFill>
                <a:latin typeface="+mn-lt"/>
                <a:cs typeface="+mn-cs"/>
              </a:rPr>
              <a:t> </a:t>
            </a:r>
            <a:r>
              <a:rPr lang="ar-SA" dirty="0" smtClean="0">
                <a:solidFill>
                  <a:srgbClr val="1D4C72"/>
                </a:solidFill>
                <a:latin typeface="+mn-lt"/>
                <a:cs typeface="+mn-cs"/>
              </a:rPr>
              <a:t>أشيروا على الرسم لمكان تكوين الروابط</a:t>
            </a:r>
            <a:r>
              <a:rPr lang="he-IL" dirty="0" smtClean="0">
                <a:solidFill>
                  <a:srgbClr val="1D4C72"/>
                </a:solidFill>
                <a:latin typeface="+mn-lt"/>
                <a:cs typeface="+mn-cs"/>
              </a:rPr>
              <a:t>.</a:t>
            </a:r>
            <a:endParaRPr lang="he-IL" dirty="0">
              <a:solidFill>
                <a:srgbClr val="1D4C72"/>
              </a:solidFill>
              <a:latin typeface="+mn-lt"/>
              <a:cs typeface="+mn-cs"/>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1"/>
          <p:cNvPicPr>
            <a:picLocks noChangeAspect="1" noChangeArrowheads="1"/>
          </p:cNvPicPr>
          <p:nvPr/>
        </p:nvPicPr>
        <p:blipFill>
          <a:blip r:embed="rId2" cstate="print"/>
          <a:srcRect/>
          <a:stretch>
            <a:fillRect/>
          </a:stretch>
        </p:blipFill>
        <p:spPr bwMode="auto">
          <a:xfrm>
            <a:off x="1403350" y="1484313"/>
            <a:ext cx="2163763" cy="3371850"/>
          </a:xfrm>
          <a:prstGeom prst="rect">
            <a:avLst/>
          </a:prstGeom>
          <a:noFill/>
          <a:ln w="9525">
            <a:noFill/>
            <a:miter lim="800000"/>
            <a:headEnd/>
            <a:tailEnd/>
          </a:ln>
        </p:spPr>
      </p:pic>
      <p:sp>
        <p:nvSpPr>
          <p:cNvPr id="18438" name="Text Box 7"/>
          <p:cNvSpPr txBox="1">
            <a:spLocks noChangeArrowheads="1"/>
          </p:cNvSpPr>
          <p:nvPr/>
        </p:nvSpPr>
        <p:spPr bwMode="auto">
          <a:xfrm>
            <a:off x="4429156" y="4714884"/>
            <a:ext cx="4643438" cy="1754326"/>
          </a:xfrm>
          <a:prstGeom prst="rect">
            <a:avLst/>
          </a:prstGeom>
          <a:noFill/>
          <a:ln w="9525">
            <a:solidFill>
              <a:schemeClr val="bg1">
                <a:lumMod val="50000"/>
              </a:schemeClr>
            </a:solidFill>
            <a:miter lim="800000"/>
            <a:headEnd/>
            <a:tailEnd/>
          </a:ln>
        </p:spPr>
        <p:txBody>
          <a:bodyPr wrap="square">
            <a:spAutoFit/>
          </a:bodyPr>
          <a:lstStyle/>
          <a:p>
            <a:pPr>
              <a:spcBef>
                <a:spcPct val="50000"/>
              </a:spcBef>
              <a:defRPr/>
            </a:pPr>
            <a:r>
              <a:rPr lang="ar-SA" dirty="0" smtClean="0">
                <a:latin typeface="Arial" pitchFamily="34" charset="0"/>
                <a:cs typeface="Arial" pitchFamily="34" charset="0"/>
              </a:rPr>
              <a:t>تتكوّن روابط هيدوجينيَّة بين </a:t>
            </a:r>
            <a:r>
              <a:rPr lang="ar-SA" b="1" dirty="0" smtClean="0">
                <a:latin typeface="Arial" pitchFamily="34" charset="0"/>
                <a:cs typeface="Arial" pitchFamily="34" charset="0"/>
              </a:rPr>
              <a:t>الكفائين </a:t>
            </a:r>
            <a:r>
              <a:rPr lang="ar-SA" dirty="0" smtClean="0">
                <a:latin typeface="Arial" pitchFamily="34" charset="0"/>
                <a:cs typeface="Arial" pitchFamily="34" charset="0"/>
              </a:rPr>
              <a:t>والماء في الأماكن المُشار إليها في الصيغة البنائيّة أعلاه</a:t>
            </a:r>
            <a:r>
              <a:rPr lang="he-IL" dirty="0" smtClean="0">
                <a:latin typeface="Arial" pitchFamily="34" charset="0"/>
                <a:cs typeface="Arial" pitchFamily="34" charset="0"/>
              </a:rPr>
              <a:t>. </a:t>
            </a:r>
            <a:r>
              <a:rPr lang="ar-SA" dirty="0" smtClean="0">
                <a:latin typeface="Arial" pitchFamily="34" charset="0"/>
                <a:cs typeface="Arial" pitchFamily="34" charset="0"/>
              </a:rPr>
              <a:t>في جزيئات الماء تتواجد أعداد كبيرة من ذرات الهيدروجين المرتبطة برابط كوفلنتي قطبي مع ذرّات الأُكسجين. ولذلك، فهي تُعتبر ”مكشوفة“ من الإلكترونات وتتمكّن مِن تكوين روابط هيدروجينيَّة مع زوج إلكترونات غير رابط على ذرّة </a:t>
            </a:r>
            <a:r>
              <a:rPr lang="en-US" dirty="0" smtClean="0">
                <a:latin typeface="Arial" pitchFamily="34" charset="0"/>
                <a:cs typeface="Arial" pitchFamily="34" charset="0"/>
              </a:rPr>
              <a:t>N</a:t>
            </a:r>
            <a:r>
              <a:rPr lang="he-IL" dirty="0" smtClean="0">
                <a:latin typeface="Arial" pitchFamily="34" charset="0"/>
                <a:cs typeface="Arial" pitchFamily="34" charset="0"/>
              </a:rPr>
              <a:t> </a:t>
            </a:r>
            <a:r>
              <a:rPr lang="ar-SA" dirty="0" smtClean="0">
                <a:latin typeface="Arial" pitchFamily="34" charset="0"/>
                <a:cs typeface="Arial" pitchFamily="34" charset="0"/>
              </a:rPr>
              <a:t>أو </a:t>
            </a:r>
            <a:r>
              <a:rPr lang="en-US" dirty="0" smtClean="0">
                <a:latin typeface="Arial" pitchFamily="34" charset="0"/>
                <a:cs typeface="Arial" pitchFamily="34" charset="0"/>
              </a:rPr>
              <a:t>O</a:t>
            </a:r>
            <a:r>
              <a:rPr lang="he-IL" dirty="0" smtClean="0">
                <a:latin typeface="Arial" pitchFamily="34" charset="0"/>
                <a:cs typeface="Arial" pitchFamily="34" charset="0"/>
              </a:rPr>
              <a:t>.</a:t>
            </a:r>
            <a:endParaRPr lang="en-US" dirty="0">
              <a:latin typeface="Arial" pitchFamily="34" charset="0"/>
              <a:cs typeface="Arial" pitchFamily="34" charset="0"/>
            </a:endParaRPr>
          </a:p>
        </p:txBody>
      </p:sp>
      <p:sp>
        <p:nvSpPr>
          <p:cNvPr id="7"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2" name="כותרת 79"/>
          <p:cNvSpPr>
            <a:spLocks noGrp="1"/>
          </p:cNvSpPr>
          <p:nvPr>
            <p:ph type="title"/>
          </p:nvPr>
        </p:nvSpPr>
        <p:spPr bwMode="auto">
          <a:xfrm>
            <a:off x="755650" y="115888"/>
            <a:ext cx="7772400" cy="37147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الهيدروجينيَّة- إجابة عن سؤال رقم 3</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endParaRPr lang="he-IL" sz="2000" dirty="0" smtClean="0"/>
          </a:p>
        </p:txBody>
      </p:sp>
      <p:sp>
        <p:nvSpPr>
          <p:cNvPr id="4103" name="מציין מיקום של מספר שקופית 8"/>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C2D51A3A-C109-4577-86F0-BE0AA34198F3}" type="slidenum">
              <a:rPr lang="ar-SA" smtClean="0"/>
              <a:pPr>
                <a:defRPr/>
              </a:pPr>
              <a:t>12</a:t>
            </a:fld>
            <a:endParaRPr lang="en-US" dirty="0" smtClean="0"/>
          </a:p>
        </p:txBody>
      </p:sp>
      <p:sp>
        <p:nvSpPr>
          <p:cNvPr id="14" name="Text Box 7"/>
          <p:cNvSpPr txBox="1">
            <a:spLocks noChangeArrowheads="1"/>
          </p:cNvSpPr>
          <p:nvPr/>
        </p:nvSpPr>
        <p:spPr bwMode="auto">
          <a:xfrm>
            <a:off x="34925" y="5072074"/>
            <a:ext cx="4321175" cy="2031325"/>
          </a:xfrm>
          <a:prstGeom prst="rect">
            <a:avLst/>
          </a:prstGeom>
          <a:noFill/>
          <a:ln w="9525">
            <a:solidFill>
              <a:schemeClr val="bg1">
                <a:lumMod val="50000"/>
              </a:schemeClr>
            </a:solidFill>
            <a:miter lim="800000"/>
            <a:headEnd/>
            <a:tailEnd/>
          </a:ln>
        </p:spPr>
        <p:txBody>
          <a:bodyPr>
            <a:spAutoFit/>
          </a:bodyPr>
          <a:lstStyle/>
          <a:p>
            <a:pPr>
              <a:spcBef>
                <a:spcPct val="50000"/>
              </a:spcBef>
              <a:defRPr/>
            </a:pPr>
            <a:r>
              <a:rPr lang="ar-SA" dirty="0" smtClean="0">
                <a:latin typeface="Arial" pitchFamily="34" charset="0"/>
                <a:cs typeface="Arial" pitchFamily="34" charset="0"/>
              </a:rPr>
              <a:t>تتواجد روابط هيدروجينيَّة بين جزيئات </a:t>
            </a:r>
            <a:r>
              <a:rPr lang="ar-SA" dirty="0" err="1" smtClean="0">
                <a:latin typeface="Simplified Arabic" pitchFamily="18" charset="-78"/>
                <a:cs typeface="Simplified Arabic" pitchFamily="18" charset="-78"/>
              </a:rPr>
              <a:t>ديئوكسي</a:t>
            </a:r>
            <a:r>
              <a:rPr lang="ar-SA"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ـ </a:t>
            </a:r>
            <a:r>
              <a:rPr lang="ar-SA" dirty="0" err="1" smtClean="0">
                <a:latin typeface="Simplified Arabic" pitchFamily="18" charset="-78"/>
                <a:cs typeface="Simplified Arabic" pitchFamily="18" charset="-78"/>
              </a:rPr>
              <a:t>أدينوزين</a:t>
            </a:r>
            <a:r>
              <a:rPr lang="ar-SA"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في كل الأماكن المُشار إليها بالصيغة البنائيَّة اعلاه وكذلك في كل الاماكن التي تحتوي على </a:t>
            </a:r>
            <a:r>
              <a:rPr lang="en-US" dirty="0" smtClean="0">
                <a:latin typeface="Arial" pitchFamily="34" charset="0"/>
                <a:cs typeface="Arial" pitchFamily="34" charset="0"/>
              </a:rPr>
              <a:t>N</a:t>
            </a:r>
            <a:r>
              <a:rPr lang="en-US" b="1" dirty="0">
                <a:solidFill>
                  <a:srgbClr val="FF6600"/>
                </a:solidFill>
                <a:latin typeface="Arial" pitchFamily="34" charset="0"/>
                <a:cs typeface="Arial" pitchFamily="34" charset="0"/>
              </a:rPr>
              <a:t>:</a:t>
            </a:r>
            <a:r>
              <a:rPr lang="he-IL" dirty="0">
                <a:latin typeface="Arial" pitchFamily="34" charset="0"/>
                <a:cs typeface="Arial" pitchFamily="34" charset="0"/>
              </a:rPr>
              <a:t> </a:t>
            </a:r>
            <a:r>
              <a:rPr lang="ar-SA" dirty="0" smtClean="0">
                <a:latin typeface="Arial" pitchFamily="34" charset="0"/>
                <a:cs typeface="Arial" pitchFamily="34" charset="0"/>
              </a:rPr>
              <a:t>أو</a:t>
            </a:r>
            <a:r>
              <a:rPr lang="he-IL" dirty="0" smtClean="0">
                <a:latin typeface="Arial" pitchFamily="34" charset="0"/>
                <a:cs typeface="Arial" pitchFamily="34" charset="0"/>
              </a:rPr>
              <a:t> </a:t>
            </a:r>
            <a:r>
              <a:rPr lang="en-US" dirty="0">
                <a:latin typeface="Arial" pitchFamily="34" charset="0"/>
                <a:cs typeface="Arial" pitchFamily="34" charset="0"/>
              </a:rPr>
              <a:t>O</a:t>
            </a:r>
            <a:r>
              <a:rPr lang="en-US" b="1" dirty="0" smtClean="0">
                <a:solidFill>
                  <a:srgbClr val="FF6600"/>
                </a:solidFill>
                <a:latin typeface="Arial" pitchFamily="34" charset="0"/>
                <a:cs typeface="Arial" pitchFamily="34" charset="0"/>
              </a:rPr>
              <a:t>:</a:t>
            </a:r>
            <a:r>
              <a:rPr lang="ar-SA" dirty="0" smtClean="0">
                <a:latin typeface="Arial" pitchFamily="34" charset="0"/>
                <a:cs typeface="Arial" pitchFamily="34" charset="0"/>
              </a:rPr>
              <a:t>،</a:t>
            </a:r>
            <a:r>
              <a:rPr lang="he-IL" dirty="0" smtClean="0">
                <a:latin typeface="Arial" pitchFamily="34" charset="0"/>
                <a:cs typeface="Arial" pitchFamily="34" charset="0"/>
              </a:rPr>
              <a:t> </a:t>
            </a:r>
            <a:r>
              <a:rPr lang="ar-SA" dirty="0" smtClean="0">
                <a:latin typeface="Arial" pitchFamily="34" charset="0"/>
                <a:cs typeface="Arial" pitchFamily="34" charset="0"/>
              </a:rPr>
              <a:t>لأن جزيئات الماء تحتوي على ذرّات هيدروجين ”مكشوفة“ من الإلكترونات وكذلك ذرّات عديدة من الأُكسجين ذوات الإلكتروسالبيّة العالية والتي تشمل أزواج إلكترونات حرّة</a:t>
            </a:r>
            <a:endParaRPr lang="en-US" dirty="0">
              <a:latin typeface="Arial" pitchFamily="34" charset="0"/>
              <a:cs typeface="Arial" pitchFamily="34" charset="0"/>
            </a:endParaRPr>
          </a:p>
        </p:txBody>
      </p:sp>
      <p:grpSp>
        <p:nvGrpSpPr>
          <p:cNvPr id="18443" name="קבוצה 19"/>
          <p:cNvGrpSpPr>
            <a:grpSpLocks/>
          </p:cNvGrpSpPr>
          <p:nvPr/>
        </p:nvGrpSpPr>
        <p:grpSpPr bwMode="auto">
          <a:xfrm>
            <a:off x="971550" y="1700213"/>
            <a:ext cx="2952750" cy="3529012"/>
            <a:chOff x="1115900" y="1989755"/>
            <a:chExt cx="2952033" cy="3527377"/>
          </a:xfrm>
        </p:grpSpPr>
        <p:sp>
          <p:nvSpPr>
            <p:cNvPr id="33" name="TextBox 32"/>
            <p:cNvSpPr txBox="1"/>
            <p:nvPr/>
          </p:nvSpPr>
          <p:spPr>
            <a:xfrm rot="10800000">
              <a:off x="3275963" y="4509537"/>
              <a:ext cx="791970"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 </a:t>
              </a:r>
            </a:p>
          </p:txBody>
        </p:sp>
        <p:sp>
          <p:nvSpPr>
            <p:cNvPr id="35" name="TextBox 34"/>
            <p:cNvSpPr txBox="1"/>
            <p:nvPr/>
          </p:nvSpPr>
          <p:spPr>
            <a:xfrm>
              <a:off x="1115900" y="2565750"/>
              <a:ext cx="647543"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a:t>
              </a:r>
            </a:p>
          </p:txBody>
        </p:sp>
        <p:sp>
          <p:nvSpPr>
            <p:cNvPr id="37" name="TextBox 36"/>
            <p:cNvSpPr txBox="1"/>
            <p:nvPr/>
          </p:nvSpPr>
          <p:spPr>
            <a:xfrm>
              <a:off x="1404755" y="1989755"/>
              <a:ext cx="718963" cy="431600"/>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a:t>
              </a:r>
            </a:p>
          </p:txBody>
        </p:sp>
        <p:sp>
          <p:nvSpPr>
            <p:cNvPr id="39" name="TextBox 38"/>
            <p:cNvSpPr txBox="1"/>
            <p:nvPr/>
          </p:nvSpPr>
          <p:spPr>
            <a:xfrm rot="16200000">
              <a:off x="2880066" y="4905387"/>
              <a:ext cx="791795" cy="431695"/>
            </a:xfrm>
            <a:prstGeom prst="rect">
              <a:avLst/>
            </a:prstGeom>
            <a:noFill/>
            <a:ln w="22225">
              <a:noFill/>
            </a:ln>
            <a:effectLst/>
          </p:spPr>
          <p:txBody>
            <a:bodyPr rtlCol="1" anchor="ctr"/>
            <a:lstStyle/>
            <a:p>
              <a:pPr algn="ctr" rtl="0" fontAlgn="auto">
                <a:spcBef>
                  <a:spcPts val="0"/>
                </a:spcBef>
                <a:spcAft>
                  <a:spcPts val="0"/>
                </a:spcAft>
                <a:defRPr/>
              </a:pPr>
              <a:r>
                <a:rPr lang="en-US" sz="2400" b="1" dirty="0">
                  <a:solidFill>
                    <a:srgbClr val="FF6600"/>
                  </a:solidFill>
                  <a:latin typeface="+mn-lt"/>
                  <a:cs typeface="+mn-cs"/>
                </a:rPr>
                <a:t>H</a:t>
              </a:r>
              <a:r>
                <a:rPr lang="he-IL" sz="2400" b="1" dirty="0">
                  <a:solidFill>
                    <a:srgbClr val="FF6600"/>
                  </a:solidFill>
                  <a:latin typeface="+mn-lt"/>
                  <a:cs typeface="+mn-cs"/>
                </a:rPr>
                <a:t>- </a:t>
              </a:r>
            </a:p>
          </p:txBody>
        </p:sp>
      </p:grpSp>
      <p:sp>
        <p:nvSpPr>
          <p:cNvPr id="29" name="TextBox 28"/>
          <p:cNvSpPr txBox="1"/>
          <p:nvPr/>
        </p:nvSpPr>
        <p:spPr>
          <a:xfrm rot="16200000">
            <a:off x="2159794" y="4401344"/>
            <a:ext cx="576263" cy="358775"/>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31" name="TextBox 30"/>
          <p:cNvSpPr txBox="1"/>
          <p:nvPr/>
        </p:nvSpPr>
        <p:spPr>
          <a:xfrm rot="5400000">
            <a:off x="2951956" y="4040982"/>
            <a:ext cx="574675"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0" name="TextBox 39"/>
          <p:cNvSpPr txBox="1"/>
          <p:nvPr/>
        </p:nvSpPr>
        <p:spPr>
          <a:xfrm>
            <a:off x="1763713" y="3644900"/>
            <a:ext cx="576262"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1" name="TextBox 40"/>
          <p:cNvSpPr txBox="1"/>
          <p:nvPr/>
        </p:nvSpPr>
        <p:spPr>
          <a:xfrm rot="16200000">
            <a:off x="1583532" y="1593056"/>
            <a:ext cx="576262" cy="358775"/>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2" name="TextBox 41"/>
          <p:cNvSpPr txBox="1"/>
          <p:nvPr/>
        </p:nvSpPr>
        <p:spPr>
          <a:xfrm rot="16200000">
            <a:off x="1583531" y="1953419"/>
            <a:ext cx="576263" cy="358775"/>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3" name="TextBox 42"/>
          <p:cNvSpPr txBox="1"/>
          <p:nvPr/>
        </p:nvSpPr>
        <p:spPr>
          <a:xfrm rot="16200000">
            <a:off x="1295400" y="2168525"/>
            <a:ext cx="576263"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4" name="TextBox 43"/>
          <p:cNvSpPr txBox="1"/>
          <p:nvPr/>
        </p:nvSpPr>
        <p:spPr>
          <a:xfrm rot="16200000">
            <a:off x="1295401" y="2528887"/>
            <a:ext cx="576262"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6" name="TextBox 45"/>
          <p:cNvSpPr txBox="1"/>
          <p:nvPr/>
        </p:nvSpPr>
        <p:spPr>
          <a:xfrm>
            <a:off x="2484438" y="2420938"/>
            <a:ext cx="574675"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7" name="TextBox 46"/>
          <p:cNvSpPr txBox="1"/>
          <p:nvPr/>
        </p:nvSpPr>
        <p:spPr>
          <a:xfrm rot="16200000">
            <a:off x="2303463" y="2312988"/>
            <a:ext cx="576262"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49" name="TextBox 48"/>
          <p:cNvSpPr txBox="1"/>
          <p:nvPr/>
        </p:nvSpPr>
        <p:spPr>
          <a:xfrm>
            <a:off x="3059113" y="3429000"/>
            <a:ext cx="576262"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50" name="TextBox 49"/>
          <p:cNvSpPr txBox="1"/>
          <p:nvPr/>
        </p:nvSpPr>
        <p:spPr>
          <a:xfrm rot="2861323">
            <a:off x="2516187" y="3213101"/>
            <a:ext cx="576263"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55" name="TextBox 54"/>
          <p:cNvSpPr txBox="1"/>
          <p:nvPr/>
        </p:nvSpPr>
        <p:spPr>
          <a:xfrm>
            <a:off x="6372225" y="3644900"/>
            <a:ext cx="576263"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56" name="TextBox 55"/>
          <p:cNvSpPr txBox="1"/>
          <p:nvPr/>
        </p:nvSpPr>
        <p:spPr>
          <a:xfrm>
            <a:off x="6372225" y="2997200"/>
            <a:ext cx="576263"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58" name="TextBox 57"/>
          <p:cNvSpPr txBox="1"/>
          <p:nvPr/>
        </p:nvSpPr>
        <p:spPr>
          <a:xfrm rot="16200000">
            <a:off x="7272338" y="3681413"/>
            <a:ext cx="576262"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63" name="TextBox 62"/>
          <p:cNvSpPr txBox="1"/>
          <p:nvPr/>
        </p:nvSpPr>
        <p:spPr>
          <a:xfrm rot="16200000">
            <a:off x="6551613" y="4113213"/>
            <a:ext cx="576262"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64" name="TextBox 63"/>
          <p:cNvSpPr txBox="1"/>
          <p:nvPr/>
        </p:nvSpPr>
        <p:spPr>
          <a:xfrm rot="16200000">
            <a:off x="5759450" y="4400550"/>
            <a:ext cx="576263"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grpSp>
        <p:nvGrpSpPr>
          <p:cNvPr id="52" name="Group 51"/>
          <p:cNvGrpSpPr/>
          <p:nvPr/>
        </p:nvGrpSpPr>
        <p:grpSpPr>
          <a:xfrm>
            <a:off x="5435600" y="2143116"/>
            <a:ext cx="2859088" cy="2530475"/>
            <a:chOff x="5435600" y="2636838"/>
            <a:chExt cx="2859088" cy="2530475"/>
          </a:xfrm>
        </p:grpSpPr>
        <p:pic>
          <p:nvPicPr>
            <p:cNvPr id="18435" name="Picture 29"/>
            <p:cNvPicPr>
              <a:picLocks noChangeAspect="1" noChangeArrowheads="1"/>
            </p:cNvPicPr>
            <p:nvPr/>
          </p:nvPicPr>
          <p:blipFill>
            <a:blip r:embed="rId4" cstate="print"/>
            <a:srcRect/>
            <a:stretch>
              <a:fillRect/>
            </a:stretch>
          </p:blipFill>
          <p:spPr bwMode="auto">
            <a:xfrm>
              <a:off x="5435600" y="2636838"/>
              <a:ext cx="2859088" cy="2530475"/>
            </a:xfrm>
            <a:prstGeom prst="rect">
              <a:avLst/>
            </a:prstGeom>
            <a:noFill/>
            <a:ln w="9525">
              <a:noFill/>
              <a:miter lim="800000"/>
              <a:headEnd/>
              <a:tailEnd/>
            </a:ln>
          </p:spPr>
        </p:pic>
        <p:sp>
          <p:nvSpPr>
            <p:cNvPr id="57" name="TextBox 56"/>
            <p:cNvSpPr txBox="1"/>
            <p:nvPr/>
          </p:nvSpPr>
          <p:spPr>
            <a:xfrm rot="16200000">
              <a:off x="6551612" y="2816226"/>
              <a:ext cx="576263"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62" name="TextBox 61"/>
            <p:cNvSpPr txBox="1"/>
            <p:nvPr/>
          </p:nvSpPr>
          <p:spPr>
            <a:xfrm rot="16200000">
              <a:off x="7272337" y="4400551"/>
              <a:ext cx="576263" cy="360362"/>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65" name="TextBox 64"/>
            <p:cNvSpPr txBox="1"/>
            <p:nvPr/>
          </p:nvSpPr>
          <p:spPr>
            <a:xfrm rot="16200000">
              <a:off x="5760244" y="4040981"/>
              <a:ext cx="574675" cy="360363"/>
            </a:xfrm>
            <a:prstGeom prst="rect">
              <a:avLst/>
            </a:prstGeom>
            <a:noFill/>
            <a:ln w="22225">
              <a:noFill/>
            </a:ln>
            <a:effectLst/>
          </p:spPr>
          <p:txBody>
            <a:bodyPr rtlCol="1" anchor="ctr"/>
            <a:lstStyle/>
            <a:p>
              <a:pPr algn="ctr" fontAlgn="auto">
                <a:spcBef>
                  <a:spcPts val="0"/>
                </a:spcBef>
                <a:spcAft>
                  <a:spcPts val="0"/>
                </a:spcAft>
                <a:defRPr/>
              </a:pPr>
              <a:r>
                <a:rPr lang="he-IL" sz="2000" b="1" dirty="0">
                  <a:solidFill>
                    <a:srgbClr val="FF6600"/>
                  </a:solidFill>
                  <a:latin typeface="+mn-lt"/>
                  <a:cs typeface="+mn-cs"/>
                </a:rPr>
                <a:t>:</a:t>
              </a:r>
            </a:p>
          </p:txBody>
        </p:sp>
        <p:sp>
          <p:nvSpPr>
            <p:cNvPr id="70" name="אליפסה 69"/>
            <p:cNvSpPr/>
            <p:nvPr/>
          </p:nvSpPr>
          <p:spPr>
            <a:xfrm>
              <a:off x="5795963" y="4149725"/>
              <a:ext cx="504825" cy="503238"/>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1" name="אליפסה 70"/>
            <p:cNvSpPr/>
            <p:nvPr/>
          </p:nvSpPr>
          <p:spPr>
            <a:xfrm>
              <a:off x="6516688" y="2852738"/>
              <a:ext cx="503237" cy="504825"/>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2" name="אליפסה 71"/>
            <p:cNvSpPr/>
            <p:nvPr/>
          </p:nvSpPr>
          <p:spPr>
            <a:xfrm>
              <a:off x="7308850" y="4149725"/>
              <a:ext cx="503238" cy="503238"/>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grpSp>
      <p:sp>
        <p:nvSpPr>
          <p:cNvPr id="73" name="אליפסה 72"/>
          <p:cNvSpPr/>
          <p:nvPr/>
        </p:nvSpPr>
        <p:spPr>
          <a:xfrm>
            <a:off x="1403350" y="1628775"/>
            <a:ext cx="792163" cy="576263"/>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4" name="אליפסה 73"/>
          <p:cNvSpPr/>
          <p:nvPr/>
        </p:nvSpPr>
        <p:spPr>
          <a:xfrm>
            <a:off x="1042988" y="2276475"/>
            <a:ext cx="792162" cy="504825"/>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5" name="אליפסה 74"/>
          <p:cNvSpPr/>
          <p:nvPr/>
        </p:nvSpPr>
        <p:spPr>
          <a:xfrm>
            <a:off x="2411413" y="2349500"/>
            <a:ext cx="504825" cy="503238"/>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6" name="אליפסה 75"/>
          <p:cNvSpPr/>
          <p:nvPr/>
        </p:nvSpPr>
        <p:spPr>
          <a:xfrm>
            <a:off x="2987675" y="3429000"/>
            <a:ext cx="504825" cy="504825"/>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7" name="אליפסה 76"/>
          <p:cNvSpPr/>
          <p:nvPr/>
        </p:nvSpPr>
        <p:spPr>
          <a:xfrm>
            <a:off x="1908175" y="3500438"/>
            <a:ext cx="503238" cy="504825"/>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8" name="אליפסה 77"/>
          <p:cNvSpPr/>
          <p:nvPr/>
        </p:nvSpPr>
        <p:spPr>
          <a:xfrm>
            <a:off x="2195513" y="4149725"/>
            <a:ext cx="504825" cy="503238"/>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79" name="אליפסה 78"/>
          <p:cNvSpPr/>
          <p:nvPr/>
        </p:nvSpPr>
        <p:spPr>
          <a:xfrm>
            <a:off x="2843213" y="4149725"/>
            <a:ext cx="936625" cy="935038"/>
          </a:xfrm>
          <a:prstGeom prst="ellipse">
            <a:avLst/>
          </a:prstGeom>
          <a:noFill/>
          <a:ln w="12700">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5"/>
              </a:buBlip>
              <a:defRPr/>
            </a:pPr>
            <a:endParaRPr lang="he-IL" sz="1200" dirty="0">
              <a:solidFill>
                <a:schemeClr val="tx1"/>
              </a:solidFill>
            </a:endParaRPr>
          </a:p>
        </p:txBody>
      </p:sp>
      <p:sp>
        <p:nvSpPr>
          <p:cNvPr id="45" name="מלבן 25"/>
          <p:cNvSpPr>
            <a:spLocks noChangeArrowheads="1"/>
          </p:cNvSpPr>
          <p:nvPr/>
        </p:nvSpPr>
        <p:spPr bwMode="auto">
          <a:xfrm>
            <a:off x="6691723" y="1857364"/>
            <a:ext cx="1960793" cy="369332"/>
          </a:xfrm>
          <a:prstGeom prst="rect">
            <a:avLst/>
          </a:prstGeom>
          <a:noFill/>
          <a:ln w="9525">
            <a:noFill/>
            <a:miter lim="800000"/>
            <a:headEnd/>
            <a:tailEnd/>
          </a:ln>
        </p:spPr>
        <p:txBody>
          <a:bodyPr wrap="none">
            <a:spAutoFit/>
          </a:bodyPr>
          <a:lstStyle/>
          <a:p>
            <a:r>
              <a:rPr lang="ar-SA" b="1" dirty="0" smtClean="0">
                <a:latin typeface="Simplified Arabic" pitchFamily="18" charset="-78"/>
                <a:cs typeface="Simplified Arabic" pitchFamily="18" charset="-78"/>
              </a:rPr>
              <a:t>الإجابة عن البند 3 (ب)</a:t>
            </a:r>
            <a:endParaRPr lang="he-IL" b="1" dirty="0">
              <a:latin typeface="Simplified Arabic" pitchFamily="18" charset="-78"/>
            </a:endParaRPr>
          </a:p>
        </p:txBody>
      </p:sp>
      <p:sp>
        <p:nvSpPr>
          <p:cNvPr id="51" name="TextBox 50"/>
          <p:cNvSpPr txBox="1"/>
          <p:nvPr/>
        </p:nvSpPr>
        <p:spPr>
          <a:xfrm>
            <a:off x="250825" y="620713"/>
            <a:ext cx="8183563" cy="92333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FF6600"/>
                </a:solidFill>
                <a:latin typeface="Simplified Arabic" pitchFamily="18" charset="-78"/>
                <a:cs typeface="Simplified Arabic" pitchFamily="18" charset="-78"/>
              </a:rPr>
              <a:t>سؤال رقم 3</a:t>
            </a:r>
            <a:r>
              <a:rPr lang="he-IL" b="1" dirty="0" smtClean="0">
                <a:solidFill>
                  <a:srgbClr val="FF6600"/>
                </a:solidFill>
                <a:latin typeface="Simplified Arabic" pitchFamily="18" charset="-78"/>
              </a:rPr>
              <a:t/>
            </a:r>
            <a:br>
              <a:rPr lang="he-IL" b="1" dirty="0" smtClean="0">
                <a:solidFill>
                  <a:srgbClr val="FF6600"/>
                </a:solidFill>
                <a:latin typeface="Simplified Arabic" pitchFamily="18" charset="-78"/>
              </a:rPr>
            </a:br>
            <a:r>
              <a:rPr lang="ar-SA" dirty="0" smtClean="0">
                <a:solidFill>
                  <a:srgbClr val="1D4C72"/>
                </a:solidFill>
                <a:latin typeface="+mn-lt"/>
                <a:cs typeface="+mn-cs"/>
              </a:rPr>
              <a:t>أي من بين الجُزيئات التالية يُمكن ان تُكوِّن روابط هيدروجينيَّة:</a:t>
            </a:r>
            <a:endParaRPr lang="he-IL" dirty="0">
              <a:solidFill>
                <a:srgbClr val="1D4C72"/>
              </a:solidFill>
              <a:latin typeface="+mn-lt"/>
              <a:cs typeface="+mn-cs"/>
            </a:endParaRPr>
          </a:p>
          <a:p>
            <a:pPr fontAlgn="auto">
              <a:spcBef>
                <a:spcPts val="0"/>
              </a:spcBef>
              <a:spcAft>
                <a:spcPts val="0"/>
              </a:spcAft>
              <a:defRPr/>
            </a:pPr>
            <a:r>
              <a:rPr lang="ar-SA" dirty="0" smtClean="0">
                <a:solidFill>
                  <a:srgbClr val="1D4C72"/>
                </a:solidFill>
                <a:latin typeface="+mn-lt"/>
                <a:cs typeface="+mn-cs"/>
              </a:rPr>
              <a:t>ب</a:t>
            </a:r>
            <a:r>
              <a:rPr lang="he-IL" dirty="0" smtClean="0">
                <a:solidFill>
                  <a:srgbClr val="1D4C72"/>
                </a:solidFill>
                <a:latin typeface="+mn-lt"/>
                <a:cs typeface="+mn-cs"/>
              </a:rPr>
              <a:t>. </a:t>
            </a:r>
            <a:r>
              <a:rPr lang="ar-SA" dirty="0" smtClean="0">
                <a:solidFill>
                  <a:srgbClr val="1D4C72"/>
                </a:solidFill>
                <a:latin typeface="+mn-lt"/>
                <a:cs typeface="+mn-cs"/>
              </a:rPr>
              <a:t>مع جُزيئات ماء</a:t>
            </a:r>
            <a:r>
              <a:rPr lang="he-IL" dirty="0" smtClean="0">
                <a:solidFill>
                  <a:srgbClr val="1D4C72"/>
                </a:solidFill>
                <a:latin typeface="+mn-lt"/>
                <a:cs typeface="+mn-cs"/>
              </a:rPr>
              <a:t>? </a:t>
            </a:r>
            <a:r>
              <a:rPr lang="ar-SA" dirty="0" smtClean="0">
                <a:solidFill>
                  <a:srgbClr val="1D4C72"/>
                </a:solidFill>
              </a:rPr>
              <a:t>أشيروا على الرسم لمكان تكوين الروابط</a:t>
            </a:r>
            <a:r>
              <a:rPr lang="he-IL" dirty="0" smtClean="0">
                <a:solidFill>
                  <a:srgbClr val="1D4C72"/>
                </a:solidFill>
              </a:rPr>
              <a:t>.</a:t>
            </a:r>
            <a:endParaRPr lang="he-IL" dirty="0">
              <a:solidFill>
                <a:srgbClr val="1D4C72"/>
              </a:solidFill>
              <a:latin typeface="+mn-lt"/>
              <a:cs typeface="+mn-cs"/>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23"/>
          <p:cNvGrpSpPr>
            <a:grpSpLocks/>
          </p:cNvGrpSpPr>
          <p:nvPr/>
        </p:nvGrpSpPr>
        <p:grpSpPr bwMode="auto">
          <a:xfrm rot="-1208453">
            <a:off x="558800" y="1860550"/>
            <a:ext cx="2667000" cy="762000"/>
            <a:chOff x="624" y="1344"/>
            <a:chExt cx="2832" cy="816"/>
          </a:xfrm>
        </p:grpSpPr>
        <p:grpSp>
          <p:nvGrpSpPr>
            <p:cNvPr id="19499" name="Group 4"/>
            <p:cNvGrpSpPr>
              <a:grpSpLocks/>
            </p:cNvGrpSpPr>
            <p:nvPr/>
          </p:nvGrpSpPr>
          <p:grpSpPr bwMode="auto">
            <a:xfrm>
              <a:off x="624" y="1344"/>
              <a:ext cx="1200" cy="816"/>
              <a:chOff x="1008" y="1584"/>
              <a:chExt cx="1200" cy="816"/>
            </a:xfrm>
          </p:grpSpPr>
          <p:sp>
            <p:nvSpPr>
              <p:cNvPr id="90117" name="Oval 5"/>
              <p:cNvSpPr>
                <a:spLocks noChangeArrowheads="1"/>
              </p:cNvSpPr>
              <p:nvPr/>
            </p:nvSpPr>
            <p:spPr bwMode="auto">
              <a:xfrm>
                <a:off x="987" y="1679"/>
                <a:ext cx="480" cy="479"/>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90118" name="Oval 6"/>
              <p:cNvSpPr>
                <a:spLocks noChangeArrowheads="1"/>
              </p:cNvSpPr>
              <p:nvPr/>
            </p:nvSpPr>
            <p:spPr bwMode="auto">
              <a:xfrm>
                <a:off x="1420" y="1630"/>
                <a:ext cx="674" cy="62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endParaRPr lang="en-US" dirty="0">
                  <a:latin typeface="Arial" pitchFamily="34" charset="0"/>
                  <a:cs typeface="Arial" pitchFamily="34" charset="0"/>
                </a:endParaRPr>
              </a:p>
            </p:txBody>
          </p:sp>
          <p:sp>
            <p:nvSpPr>
              <p:cNvPr id="90119" name="Oval 7"/>
              <p:cNvSpPr>
                <a:spLocks noChangeArrowheads="1"/>
              </p:cNvSpPr>
              <p:nvPr/>
            </p:nvSpPr>
            <p:spPr bwMode="auto">
              <a:xfrm>
                <a:off x="1708" y="1532"/>
                <a:ext cx="51"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0" name="Oval 8"/>
              <p:cNvSpPr>
                <a:spLocks noChangeArrowheads="1"/>
              </p:cNvSpPr>
              <p:nvPr/>
            </p:nvSpPr>
            <p:spPr bwMode="auto">
              <a:xfrm>
                <a:off x="1806" y="1534"/>
                <a:ext cx="52"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1" name="Oval 9"/>
              <p:cNvSpPr>
                <a:spLocks noChangeArrowheads="1"/>
              </p:cNvSpPr>
              <p:nvPr/>
            </p:nvSpPr>
            <p:spPr bwMode="auto">
              <a:xfrm>
                <a:off x="2145" y="187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2" name="Oval 10"/>
              <p:cNvSpPr>
                <a:spLocks noChangeArrowheads="1"/>
              </p:cNvSpPr>
              <p:nvPr/>
            </p:nvSpPr>
            <p:spPr bwMode="auto">
              <a:xfrm>
                <a:off x="2152" y="1963"/>
                <a:ext cx="47"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3" name="Oval 11"/>
              <p:cNvSpPr>
                <a:spLocks noChangeArrowheads="1"/>
              </p:cNvSpPr>
              <p:nvPr/>
            </p:nvSpPr>
            <p:spPr bwMode="auto">
              <a:xfrm>
                <a:off x="1764" y="2299"/>
                <a:ext cx="46"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4" name="Oval 12"/>
              <p:cNvSpPr>
                <a:spLocks noChangeArrowheads="1"/>
              </p:cNvSpPr>
              <p:nvPr/>
            </p:nvSpPr>
            <p:spPr bwMode="auto">
              <a:xfrm>
                <a:off x="1660" y="2299"/>
                <a:ext cx="47"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9500" name="Group 13"/>
            <p:cNvGrpSpPr>
              <a:grpSpLocks/>
            </p:cNvGrpSpPr>
            <p:nvPr/>
          </p:nvGrpSpPr>
          <p:grpSpPr bwMode="auto">
            <a:xfrm>
              <a:off x="2256" y="1344"/>
              <a:ext cx="1200" cy="816"/>
              <a:chOff x="2640" y="1584"/>
              <a:chExt cx="1200" cy="816"/>
            </a:xfrm>
          </p:grpSpPr>
          <p:sp>
            <p:nvSpPr>
              <p:cNvPr id="90126" name="Oval 14"/>
              <p:cNvSpPr>
                <a:spLocks noChangeArrowheads="1"/>
              </p:cNvSpPr>
              <p:nvPr/>
            </p:nvSpPr>
            <p:spPr bwMode="auto">
              <a:xfrm>
                <a:off x="2633" y="1716"/>
                <a:ext cx="480" cy="478"/>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90127" name="Oval 15"/>
              <p:cNvSpPr>
                <a:spLocks noChangeArrowheads="1"/>
              </p:cNvSpPr>
              <p:nvPr/>
            </p:nvSpPr>
            <p:spPr bwMode="auto">
              <a:xfrm>
                <a:off x="3059" y="1648"/>
                <a:ext cx="674" cy="626"/>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90128" name="Oval 16"/>
              <p:cNvSpPr>
                <a:spLocks noChangeArrowheads="1"/>
              </p:cNvSpPr>
              <p:nvPr/>
            </p:nvSpPr>
            <p:spPr bwMode="auto">
              <a:xfrm>
                <a:off x="3342" y="1535"/>
                <a:ext cx="52"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29" name="Oval 17"/>
              <p:cNvSpPr>
                <a:spLocks noChangeArrowheads="1"/>
              </p:cNvSpPr>
              <p:nvPr/>
            </p:nvSpPr>
            <p:spPr bwMode="auto">
              <a:xfrm>
                <a:off x="3435" y="1542"/>
                <a:ext cx="52"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0" name="Oval 18"/>
              <p:cNvSpPr>
                <a:spLocks noChangeArrowheads="1"/>
              </p:cNvSpPr>
              <p:nvPr/>
            </p:nvSpPr>
            <p:spPr bwMode="auto">
              <a:xfrm>
                <a:off x="3774" y="1880"/>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1" name="Oval 19"/>
              <p:cNvSpPr>
                <a:spLocks noChangeArrowheads="1"/>
              </p:cNvSpPr>
              <p:nvPr/>
            </p:nvSpPr>
            <p:spPr bwMode="auto">
              <a:xfrm>
                <a:off x="3774" y="1978"/>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2" name="Oval 20"/>
              <p:cNvSpPr>
                <a:spLocks noChangeArrowheads="1"/>
              </p:cNvSpPr>
              <p:nvPr/>
            </p:nvSpPr>
            <p:spPr bwMode="auto">
              <a:xfrm>
                <a:off x="3398" y="2321"/>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3" name="Oval 21"/>
              <p:cNvSpPr>
                <a:spLocks noChangeArrowheads="1"/>
              </p:cNvSpPr>
              <p:nvPr/>
            </p:nvSpPr>
            <p:spPr bwMode="auto">
              <a:xfrm>
                <a:off x="3293" y="2313"/>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90134" name="Line 22"/>
            <p:cNvSpPr>
              <a:spLocks noChangeShapeType="1"/>
            </p:cNvSpPr>
            <p:nvPr/>
          </p:nvSpPr>
          <p:spPr bwMode="auto">
            <a:xfrm>
              <a:off x="1918" y="1724"/>
              <a:ext cx="287"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9459" name="Group 70"/>
          <p:cNvGrpSpPr>
            <a:grpSpLocks/>
          </p:cNvGrpSpPr>
          <p:nvPr/>
        </p:nvGrpSpPr>
        <p:grpSpPr bwMode="auto">
          <a:xfrm rot="-906551">
            <a:off x="558800" y="3227388"/>
            <a:ext cx="2254250" cy="903287"/>
            <a:chOff x="837" y="2311"/>
            <a:chExt cx="1420" cy="569"/>
          </a:xfrm>
        </p:grpSpPr>
        <p:grpSp>
          <p:nvGrpSpPr>
            <p:cNvPr id="19482" name="Group 45"/>
            <p:cNvGrpSpPr>
              <a:grpSpLocks/>
            </p:cNvGrpSpPr>
            <p:nvPr/>
          </p:nvGrpSpPr>
          <p:grpSpPr bwMode="auto">
            <a:xfrm rot="-2906743">
              <a:off x="1728" y="2352"/>
              <a:ext cx="569" cy="488"/>
              <a:chOff x="1831" y="2964"/>
              <a:chExt cx="816" cy="644"/>
            </a:xfrm>
          </p:grpSpPr>
          <p:sp>
            <p:nvSpPr>
              <p:cNvPr id="90138" name="Oval 26"/>
              <p:cNvSpPr>
                <a:spLocks noChangeArrowheads="1"/>
              </p:cNvSpPr>
              <p:nvPr/>
            </p:nvSpPr>
            <p:spPr bwMode="auto">
              <a:xfrm rot="151742">
                <a:off x="2361" y="2952"/>
                <a:ext cx="287"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7" name="Oval 25"/>
              <p:cNvSpPr>
                <a:spLocks noChangeArrowheads="1"/>
              </p:cNvSpPr>
              <p:nvPr/>
            </p:nvSpPr>
            <p:spPr bwMode="auto">
              <a:xfrm rot="151742">
                <a:off x="1968" y="3038"/>
                <a:ext cx="528" cy="47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39" name="Oval 27"/>
              <p:cNvSpPr>
                <a:spLocks noChangeArrowheads="1"/>
              </p:cNvSpPr>
              <p:nvPr/>
            </p:nvSpPr>
            <p:spPr bwMode="auto">
              <a:xfrm rot="151742">
                <a:off x="1839" y="2941"/>
                <a:ext cx="287"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0" name="Oval 28"/>
              <p:cNvSpPr>
                <a:spLocks noChangeArrowheads="1"/>
              </p:cNvSpPr>
              <p:nvPr/>
            </p:nvSpPr>
            <p:spPr bwMode="auto">
              <a:xfrm rot="151742">
                <a:off x="1962" y="3456"/>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1" name="Oval 29"/>
              <p:cNvSpPr>
                <a:spLocks noChangeArrowheads="1"/>
              </p:cNvSpPr>
              <p:nvPr/>
            </p:nvSpPr>
            <p:spPr bwMode="auto">
              <a:xfrm rot="151742">
                <a:off x="2014" y="3515"/>
                <a:ext cx="46" cy="49"/>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2" name="Oval 30"/>
              <p:cNvSpPr>
                <a:spLocks noChangeArrowheads="1"/>
              </p:cNvSpPr>
              <p:nvPr/>
            </p:nvSpPr>
            <p:spPr bwMode="auto">
              <a:xfrm rot="151742">
                <a:off x="2408" y="3523"/>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3" name="Oval 31"/>
              <p:cNvSpPr>
                <a:spLocks noChangeArrowheads="1"/>
              </p:cNvSpPr>
              <p:nvPr/>
            </p:nvSpPr>
            <p:spPr bwMode="auto">
              <a:xfrm rot="151742">
                <a:off x="2448" y="3475"/>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9483" name="Group 44"/>
            <p:cNvGrpSpPr>
              <a:grpSpLocks/>
            </p:cNvGrpSpPr>
            <p:nvPr/>
          </p:nvGrpSpPr>
          <p:grpSpPr bwMode="auto">
            <a:xfrm rot="-2389574">
              <a:off x="837" y="2324"/>
              <a:ext cx="532" cy="463"/>
              <a:chOff x="919" y="2244"/>
              <a:chExt cx="816" cy="644"/>
            </a:xfrm>
          </p:grpSpPr>
          <p:sp>
            <p:nvSpPr>
              <p:cNvPr id="90146" name="Oval 34"/>
              <p:cNvSpPr>
                <a:spLocks noChangeArrowheads="1"/>
              </p:cNvSpPr>
              <p:nvPr/>
            </p:nvSpPr>
            <p:spPr bwMode="auto">
              <a:xfrm rot="151742">
                <a:off x="1446" y="2219"/>
                <a:ext cx="287"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5" name="Oval 33"/>
              <p:cNvSpPr>
                <a:spLocks noChangeArrowheads="1"/>
              </p:cNvSpPr>
              <p:nvPr/>
            </p:nvSpPr>
            <p:spPr bwMode="auto">
              <a:xfrm rot="151742">
                <a:off x="1059" y="2297"/>
                <a:ext cx="529"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7" name="Oval 35"/>
              <p:cNvSpPr>
                <a:spLocks noChangeArrowheads="1"/>
              </p:cNvSpPr>
              <p:nvPr/>
            </p:nvSpPr>
            <p:spPr bwMode="auto">
              <a:xfrm rot="151742">
                <a:off x="920" y="2188"/>
                <a:ext cx="287"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8" name="Oval 36"/>
              <p:cNvSpPr>
                <a:spLocks noChangeArrowheads="1"/>
              </p:cNvSpPr>
              <p:nvPr/>
            </p:nvSpPr>
            <p:spPr bwMode="auto">
              <a:xfrm rot="151742">
                <a:off x="1035" y="2722"/>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49" name="Oval 37"/>
              <p:cNvSpPr>
                <a:spLocks noChangeArrowheads="1"/>
              </p:cNvSpPr>
              <p:nvPr/>
            </p:nvSpPr>
            <p:spPr bwMode="auto">
              <a:xfrm rot="151742">
                <a:off x="1083" y="2771"/>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50" name="Oval 38"/>
              <p:cNvSpPr>
                <a:spLocks noChangeArrowheads="1"/>
              </p:cNvSpPr>
              <p:nvPr/>
            </p:nvSpPr>
            <p:spPr bwMode="auto">
              <a:xfrm rot="151742">
                <a:off x="1472" y="2783"/>
                <a:ext cx="48"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51" name="Oval 39"/>
              <p:cNvSpPr>
                <a:spLocks noChangeArrowheads="1"/>
              </p:cNvSpPr>
              <p:nvPr/>
            </p:nvSpPr>
            <p:spPr bwMode="auto">
              <a:xfrm rot="151742">
                <a:off x="1511" y="2741"/>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90152" name="Line 40"/>
            <p:cNvSpPr>
              <a:spLocks noChangeShapeType="1"/>
            </p:cNvSpPr>
            <p:nvPr/>
          </p:nvSpPr>
          <p:spPr bwMode="auto">
            <a:xfrm rot="-2161683">
              <a:off x="1427" y="2564"/>
              <a:ext cx="144" cy="96"/>
            </a:xfrm>
            <a:prstGeom prst="line">
              <a:avLst/>
            </a:prstGeom>
            <a:noFill/>
            <a:ln w="38100">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9460" name="Group 74"/>
          <p:cNvGrpSpPr>
            <a:grpSpLocks/>
          </p:cNvGrpSpPr>
          <p:nvPr/>
        </p:nvGrpSpPr>
        <p:grpSpPr bwMode="auto">
          <a:xfrm rot="-908442">
            <a:off x="703263" y="4379913"/>
            <a:ext cx="2670175" cy="1209675"/>
            <a:chOff x="526" y="3215"/>
            <a:chExt cx="1682" cy="762"/>
          </a:xfrm>
        </p:grpSpPr>
        <p:grpSp>
          <p:nvGrpSpPr>
            <p:cNvPr id="19467" name="Group 73"/>
            <p:cNvGrpSpPr>
              <a:grpSpLocks/>
            </p:cNvGrpSpPr>
            <p:nvPr/>
          </p:nvGrpSpPr>
          <p:grpSpPr bwMode="auto">
            <a:xfrm>
              <a:off x="1536" y="3241"/>
              <a:ext cx="672" cy="736"/>
              <a:chOff x="1536" y="3241"/>
              <a:chExt cx="672" cy="736"/>
            </a:xfrm>
          </p:grpSpPr>
          <p:sp>
            <p:nvSpPr>
              <p:cNvPr id="90159" name="Oval 47"/>
              <p:cNvSpPr>
                <a:spLocks noChangeArrowheads="1"/>
              </p:cNvSpPr>
              <p:nvPr/>
            </p:nvSpPr>
            <p:spPr bwMode="auto">
              <a:xfrm rot="-5267436">
                <a:off x="1709" y="3193"/>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60" name="Oval 48"/>
              <p:cNvSpPr>
                <a:spLocks noChangeArrowheads="1"/>
              </p:cNvSpPr>
              <p:nvPr/>
            </p:nvSpPr>
            <p:spPr bwMode="auto">
              <a:xfrm rot="-5267436">
                <a:off x="1616" y="3360"/>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sz="3200" dirty="0">
                  <a:effectLst>
                    <a:outerShdw blurRad="38100" dist="38100" dir="2700000" algn="tl">
                      <a:srgbClr val="FFFFFF"/>
                    </a:outerShdw>
                  </a:effectLst>
                  <a:latin typeface="Arial" pitchFamily="34" charset="0"/>
                  <a:cs typeface="Arial" pitchFamily="34" charset="0"/>
                </a:endParaRPr>
              </a:p>
            </p:txBody>
          </p:sp>
          <p:sp>
            <p:nvSpPr>
              <p:cNvPr id="90161" name="Oval 49"/>
              <p:cNvSpPr>
                <a:spLocks noChangeArrowheads="1"/>
              </p:cNvSpPr>
              <p:nvPr/>
            </p:nvSpPr>
            <p:spPr bwMode="auto">
              <a:xfrm rot="-5267436">
                <a:off x="1954" y="3455"/>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62" name="Oval 50"/>
              <p:cNvSpPr>
                <a:spLocks noChangeArrowheads="1"/>
              </p:cNvSpPr>
              <p:nvPr/>
            </p:nvSpPr>
            <p:spPr bwMode="auto">
              <a:xfrm rot="-5267436">
                <a:off x="1727" y="3693"/>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63" name="Oval 51"/>
              <p:cNvSpPr>
                <a:spLocks noChangeArrowheads="1"/>
              </p:cNvSpPr>
              <p:nvPr/>
            </p:nvSpPr>
            <p:spPr bwMode="auto">
              <a:xfrm rot="-5267436">
                <a:off x="1524" y="3595"/>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64" name="Oval 52"/>
              <p:cNvSpPr>
                <a:spLocks noChangeArrowheads="1"/>
              </p:cNvSpPr>
              <p:nvPr/>
            </p:nvSpPr>
            <p:spPr bwMode="auto">
              <a:xfrm rot="-5267436">
                <a:off x="1526" y="3528"/>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9468" name="Group 72"/>
            <p:cNvGrpSpPr>
              <a:grpSpLocks/>
            </p:cNvGrpSpPr>
            <p:nvPr/>
          </p:nvGrpSpPr>
          <p:grpSpPr bwMode="auto">
            <a:xfrm>
              <a:off x="526" y="3215"/>
              <a:ext cx="672" cy="736"/>
              <a:chOff x="526" y="3215"/>
              <a:chExt cx="672" cy="736"/>
            </a:xfrm>
          </p:grpSpPr>
          <p:sp>
            <p:nvSpPr>
              <p:cNvPr id="90166" name="Oval 54"/>
              <p:cNvSpPr>
                <a:spLocks noChangeArrowheads="1"/>
              </p:cNvSpPr>
              <p:nvPr/>
            </p:nvSpPr>
            <p:spPr bwMode="auto">
              <a:xfrm rot="-5248305">
                <a:off x="708" y="3176"/>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67" name="Oval 55"/>
              <p:cNvSpPr>
                <a:spLocks noChangeArrowheads="1"/>
              </p:cNvSpPr>
              <p:nvPr/>
            </p:nvSpPr>
            <p:spPr bwMode="auto">
              <a:xfrm rot="-5248305">
                <a:off x="617" y="3339"/>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sz="3200" dirty="0">
                  <a:effectLst>
                    <a:outerShdw blurRad="38100" dist="38100" dir="2700000" algn="tl">
                      <a:srgbClr val="FFFFFF"/>
                    </a:outerShdw>
                  </a:effectLst>
                  <a:latin typeface="Arial" pitchFamily="34" charset="0"/>
                  <a:cs typeface="Arial" pitchFamily="34" charset="0"/>
                </a:endParaRPr>
              </a:p>
            </p:txBody>
          </p:sp>
          <p:sp>
            <p:nvSpPr>
              <p:cNvPr id="90168" name="Oval 56"/>
              <p:cNvSpPr>
                <a:spLocks noChangeArrowheads="1"/>
              </p:cNvSpPr>
              <p:nvPr/>
            </p:nvSpPr>
            <p:spPr bwMode="auto">
              <a:xfrm rot="-5248305">
                <a:off x="950" y="3435"/>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69" name="Oval 57"/>
              <p:cNvSpPr>
                <a:spLocks noChangeArrowheads="1"/>
              </p:cNvSpPr>
              <p:nvPr/>
            </p:nvSpPr>
            <p:spPr bwMode="auto">
              <a:xfrm rot="-5248305">
                <a:off x="723" y="3673"/>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90170" name="Oval 58"/>
              <p:cNvSpPr>
                <a:spLocks noChangeArrowheads="1"/>
              </p:cNvSpPr>
              <p:nvPr/>
            </p:nvSpPr>
            <p:spPr bwMode="auto">
              <a:xfrm rot="-5248305">
                <a:off x="522" y="3574"/>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90171" name="Oval 59"/>
              <p:cNvSpPr>
                <a:spLocks noChangeArrowheads="1"/>
              </p:cNvSpPr>
              <p:nvPr/>
            </p:nvSpPr>
            <p:spPr bwMode="auto">
              <a:xfrm rot="-5248305">
                <a:off x="525" y="3508"/>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90173" name="Line 61"/>
            <p:cNvSpPr>
              <a:spLocks noChangeShapeType="1"/>
            </p:cNvSpPr>
            <p:nvPr/>
          </p:nvSpPr>
          <p:spPr bwMode="auto">
            <a:xfrm flipV="1">
              <a:off x="1246" y="3595"/>
              <a:ext cx="240" cy="6"/>
            </a:xfrm>
            <a:prstGeom prst="line">
              <a:avLst/>
            </a:prstGeom>
            <a:noFill/>
            <a:ln w="38100">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9461" name="Text Box 63"/>
          <p:cNvSpPr txBox="1">
            <a:spLocks noChangeArrowheads="1"/>
          </p:cNvSpPr>
          <p:nvPr/>
        </p:nvSpPr>
        <p:spPr bwMode="auto">
          <a:xfrm>
            <a:off x="5219700" y="2349500"/>
            <a:ext cx="2016125" cy="368300"/>
          </a:xfrm>
          <a:prstGeom prst="rect">
            <a:avLst/>
          </a:prstGeom>
          <a:noFill/>
          <a:ln w="9525">
            <a:noFill/>
            <a:miter lim="800000"/>
            <a:headEnd/>
            <a:tailEnd/>
          </a:ln>
        </p:spPr>
        <p:txBody>
          <a:bodyPr>
            <a:spAutoFit/>
          </a:bodyPr>
          <a:lstStyle/>
          <a:p>
            <a:pPr algn="l" rtl="0">
              <a:spcBef>
                <a:spcPct val="50000"/>
              </a:spcBef>
              <a:defRPr/>
            </a:pPr>
            <a:r>
              <a:rPr lang="en-US" b="1" dirty="0">
                <a:latin typeface="Arial" pitchFamily="34" charset="0"/>
                <a:cs typeface="+mn-cs"/>
              </a:rPr>
              <a:t>H-F &gt; H-O &gt; H-N</a:t>
            </a:r>
          </a:p>
        </p:txBody>
      </p:sp>
      <p:sp>
        <p:nvSpPr>
          <p:cNvPr id="19462" name="Text Box 64"/>
          <p:cNvSpPr txBox="1">
            <a:spLocks noChangeArrowheads="1"/>
          </p:cNvSpPr>
          <p:nvPr/>
        </p:nvSpPr>
        <p:spPr bwMode="auto">
          <a:xfrm>
            <a:off x="3857620" y="928670"/>
            <a:ext cx="4567238" cy="923330"/>
          </a:xfrm>
          <a:prstGeom prst="rect">
            <a:avLst/>
          </a:prstGeom>
          <a:noFill/>
          <a:ln w="9525">
            <a:noFill/>
            <a:miter lim="800000"/>
            <a:headEnd/>
            <a:tailEnd/>
          </a:ln>
        </p:spPr>
        <p:txBody>
          <a:bodyPr>
            <a:spAutoFit/>
          </a:bodyPr>
          <a:lstStyle/>
          <a:p>
            <a:pPr>
              <a:lnSpc>
                <a:spcPct val="150000"/>
              </a:lnSpc>
              <a:spcBef>
                <a:spcPct val="50000"/>
              </a:spcBef>
              <a:defRPr/>
            </a:pPr>
            <a:r>
              <a:rPr lang="ar-SA" b="1" dirty="0" smtClean="0">
                <a:solidFill>
                  <a:srgbClr val="FF6600"/>
                </a:solidFill>
                <a:latin typeface="Arial" pitchFamily="34" charset="0"/>
                <a:cs typeface="+mn-cs"/>
              </a:rPr>
              <a:t>عندما نتحدّث عن رابط هيدروجيني </a:t>
            </a:r>
            <a:r>
              <a:rPr lang="ar-SA" b="1" u="sng" dirty="0" smtClean="0">
                <a:solidFill>
                  <a:srgbClr val="FF6600"/>
                </a:solidFill>
                <a:latin typeface="Arial" pitchFamily="34" charset="0"/>
                <a:cs typeface="+mn-cs"/>
              </a:rPr>
              <a:t>وحيد </a:t>
            </a:r>
            <a:r>
              <a:rPr lang="ar-SA" b="1" dirty="0" smtClean="0">
                <a:solidFill>
                  <a:srgbClr val="FF6600"/>
                </a:solidFill>
                <a:latin typeface="Arial" pitchFamily="34" charset="0"/>
                <a:cs typeface="+mn-cs"/>
              </a:rPr>
              <a:t> في </a:t>
            </a:r>
            <a:r>
              <a:rPr lang="ar-SA" b="1" dirty="0" smtClean="0">
                <a:solidFill>
                  <a:srgbClr val="FF6600"/>
                </a:solidFill>
                <a:latin typeface="Arial" pitchFamily="34" charset="0"/>
                <a:cs typeface="+mn-cs"/>
              </a:rPr>
              <a:t>الجزيء</a:t>
            </a:r>
            <a:r>
              <a:rPr lang="ar-SA" b="1" dirty="0" smtClean="0">
                <a:solidFill>
                  <a:srgbClr val="FF6600"/>
                </a:solidFill>
                <a:latin typeface="Arial" pitchFamily="34" charset="0"/>
                <a:cs typeface="+mn-cs"/>
              </a:rPr>
              <a:t>،</a:t>
            </a:r>
            <a:r>
              <a:rPr lang="he-IL" b="1" dirty="0" smtClean="0">
                <a:solidFill>
                  <a:srgbClr val="FF6600"/>
                </a:solidFill>
                <a:latin typeface="Arial" pitchFamily="34" charset="0"/>
                <a:cs typeface="+mn-cs"/>
              </a:rPr>
              <a:t> </a:t>
            </a:r>
            <a:r>
              <a:rPr lang="ar-SA" b="1" dirty="0" smtClean="0">
                <a:solidFill>
                  <a:srgbClr val="FF6600"/>
                </a:solidFill>
                <a:latin typeface="Arial" pitchFamily="34" charset="0"/>
                <a:cs typeface="+mn-cs"/>
              </a:rPr>
              <a:t>تتحقّق العلاقة التاليّة بين قوّة الروابط </a:t>
            </a:r>
            <a:r>
              <a:rPr lang="ar-SA" b="1" dirty="0" smtClean="0">
                <a:solidFill>
                  <a:srgbClr val="FF6600"/>
                </a:solidFill>
                <a:latin typeface="Arial" pitchFamily="34" charset="0"/>
                <a:cs typeface="+mn-cs"/>
              </a:rPr>
              <a:t>بين-الجُزيئيّة</a:t>
            </a:r>
            <a:r>
              <a:rPr lang="ar-SA" b="1" dirty="0" smtClean="0">
                <a:solidFill>
                  <a:srgbClr val="FF6600"/>
                </a:solidFill>
                <a:latin typeface="Arial" pitchFamily="34" charset="0"/>
                <a:cs typeface="+mn-cs"/>
              </a:rPr>
              <a:t>:</a:t>
            </a:r>
            <a:endParaRPr lang="en-US" b="1" dirty="0">
              <a:solidFill>
                <a:srgbClr val="FF6600"/>
              </a:solidFill>
              <a:latin typeface="Arial" pitchFamily="34" charset="0"/>
              <a:cs typeface="+mn-cs"/>
            </a:endParaRPr>
          </a:p>
        </p:txBody>
      </p:sp>
      <p:sp>
        <p:nvSpPr>
          <p:cNvPr id="19463" name="Text Box 65"/>
          <p:cNvSpPr txBox="1">
            <a:spLocks noChangeArrowheads="1"/>
          </p:cNvSpPr>
          <p:nvPr/>
        </p:nvSpPr>
        <p:spPr bwMode="auto">
          <a:xfrm>
            <a:off x="3779838" y="3500438"/>
            <a:ext cx="4724400" cy="2585323"/>
          </a:xfrm>
          <a:prstGeom prst="rect">
            <a:avLst/>
          </a:prstGeom>
          <a:noFill/>
          <a:ln w="9525">
            <a:noFill/>
            <a:miter lim="800000"/>
            <a:headEnd/>
            <a:tailEnd/>
          </a:ln>
        </p:spPr>
        <p:txBody>
          <a:bodyPr>
            <a:spAutoFit/>
          </a:bodyPr>
          <a:lstStyle/>
          <a:p>
            <a:pPr algn="just">
              <a:lnSpc>
                <a:spcPct val="150000"/>
              </a:lnSpc>
              <a:spcBef>
                <a:spcPct val="50000"/>
              </a:spcBef>
              <a:defRPr/>
            </a:pPr>
            <a:r>
              <a:rPr lang="ar-SA" b="1" u="sng" dirty="0" smtClean="0">
                <a:solidFill>
                  <a:srgbClr val="FF6600"/>
                </a:solidFill>
                <a:latin typeface="Arial" pitchFamily="34" charset="0"/>
                <a:cs typeface="+mn-cs"/>
              </a:rPr>
              <a:t>تفسير</a:t>
            </a:r>
            <a:r>
              <a:rPr lang="he-IL" b="1" dirty="0" smtClean="0">
                <a:solidFill>
                  <a:srgbClr val="FF6600"/>
                </a:solidFill>
                <a:latin typeface="Arial" pitchFamily="34" charset="0"/>
                <a:cs typeface="+mn-cs"/>
              </a:rPr>
              <a:t>:</a:t>
            </a:r>
            <a:r>
              <a:rPr lang="he-IL" dirty="0" smtClean="0">
                <a:solidFill>
                  <a:srgbClr val="FF6600"/>
                </a:solidFill>
                <a:latin typeface="Arial" pitchFamily="34" charset="0"/>
                <a:cs typeface="+mn-cs"/>
              </a:rPr>
              <a:t> </a:t>
            </a:r>
            <a:r>
              <a:rPr lang="ar-SA" dirty="0" smtClean="0">
                <a:latin typeface="Arial" pitchFamily="34" charset="0"/>
                <a:cs typeface="+mn-cs"/>
              </a:rPr>
              <a:t>كلّما كان الرابط الكوفلنتي </a:t>
            </a:r>
            <a:r>
              <a:rPr lang="ar-SA" u="sng" dirty="0" smtClean="0">
                <a:latin typeface="Arial" pitchFamily="34" charset="0"/>
                <a:cs typeface="+mn-cs"/>
              </a:rPr>
              <a:t>بداخل</a:t>
            </a:r>
            <a:r>
              <a:rPr lang="he-IL" dirty="0" smtClean="0">
                <a:latin typeface="Arial" pitchFamily="34" charset="0"/>
                <a:cs typeface="+mn-cs"/>
              </a:rPr>
              <a:t> </a:t>
            </a:r>
            <a:r>
              <a:rPr lang="ar-SA" dirty="0" smtClean="0">
                <a:latin typeface="Arial" pitchFamily="34" charset="0"/>
                <a:cs typeface="+mn-cs"/>
              </a:rPr>
              <a:t>الجزيء </a:t>
            </a:r>
            <a:r>
              <a:rPr lang="ar-SA" dirty="0" err="1" smtClean="0">
                <a:latin typeface="Arial" pitchFamily="34" charset="0"/>
                <a:cs typeface="+mn-cs"/>
              </a:rPr>
              <a:t>متقطِّب</a:t>
            </a:r>
            <a:r>
              <a:rPr lang="ar-SA" dirty="0" smtClean="0">
                <a:latin typeface="Arial" pitchFamily="34" charset="0"/>
                <a:cs typeface="+mn-cs"/>
              </a:rPr>
              <a:t> </a:t>
            </a:r>
            <a:r>
              <a:rPr lang="ar-SA" dirty="0" smtClean="0">
                <a:latin typeface="Arial" pitchFamily="34" charset="0"/>
                <a:cs typeface="+mn-cs"/>
              </a:rPr>
              <a:t>أكثر</a:t>
            </a:r>
            <a:r>
              <a:rPr lang="ar-SA" dirty="0" smtClean="0">
                <a:latin typeface="Arial" pitchFamily="34" charset="0"/>
                <a:cs typeface="+mn-cs"/>
              </a:rPr>
              <a:t>،</a:t>
            </a:r>
            <a:r>
              <a:rPr lang="he-IL" dirty="0" smtClean="0">
                <a:latin typeface="Arial" pitchFamily="34" charset="0"/>
                <a:cs typeface="+mn-cs"/>
              </a:rPr>
              <a:t> </a:t>
            </a:r>
            <a:r>
              <a:rPr lang="ar-SA" dirty="0" smtClean="0">
                <a:latin typeface="Arial" pitchFamily="34" charset="0"/>
                <a:cs typeface="+mn-cs"/>
              </a:rPr>
              <a:t>تكون الشحنة الجزئيَّة على ذرّات الهيدروجين موجبة </a:t>
            </a:r>
            <a:r>
              <a:rPr lang="ar-SA" dirty="0" smtClean="0">
                <a:latin typeface="Arial" pitchFamily="34" charset="0"/>
                <a:cs typeface="+mn-cs"/>
              </a:rPr>
              <a:t>أكثر</a:t>
            </a:r>
            <a:r>
              <a:rPr lang="ar-SA" dirty="0" smtClean="0">
                <a:latin typeface="Arial" pitchFamily="34" charset="0"/>
                <a:cs typeface="+mn-cs"/>
              </a:rPr>
              <a:t>،</a:t>
            </a:r>
            <a:r>
              <a:rPr lang="ar-SA" dirty="0" smtClean="0">
                <a:latin typeface="Arial" pitchFamily="34" charset="0"/>
                <a:cs typeface="+mn-cs"/>
              </a:rPr>
              <a:t> </a:t>
            </a:r>
            <a:r>
              <a:rPr lang="ar-SA" dirty="0" smtClean="0">
                <a:latin typeface="Arial" pitchFamily="34" charset="0"/>
                <a:cs typeface="+mn-cs"/>
              </a:rPr>
              <a:t>فتكون ذرّة الهيدروجين ”مكشوفة“ أكثر من الإلكترونات ولذلك الرابط الهيدروجيني المُتكوِّن بين الهيدروجين المكشوف من الإلكترونات وبين زوج الإلكترونات الحر على إحدى الذرّات </a:t>
            </a:r>
            <a:r>
              <a:rPr lang="en-US" dirty="0" smtClean="0">
                <a:latin typeface="Arial" pitchFamily="34" charset="0"/>
                <a:cs typeface="+mn-cs"/>
              </a:rPr>
              <a:t>NOF</a:t>
            </a:r>
            <a:r>
              <a:rPr lang="ar-SA" dirty="0" smtClean="0">
                <a:latin typeface="Arial" pitchFamily="34" charset="0"/>
                <a:cs typeface="+mn-cs"/>
              </a:rPr>
              <a:t> يكون أقوى.</a:t>
            </a:r>
            <a:r>
              <a:rPr lang="he-IL" dirty="0" smtClean="0">
                <a:latin typeface="Arial" pitchFamily="34" charset="0"/>
                <a:cs typeface="+mn-cs"/>
              </a:rPr>
              <a:t> </a:t>
            </a:r>
            <a:endParaRPr lang="en-US" dirty="0">
              <a:latin typeface="Arial" pitchFamily="34" charset="0"/>
              <a:cs typeface="+mn-cs"/>
            </a:endParaRPr>
          </a:p>
        </p:txBody>
      </p:sp>
      <p:sp>
        <p:nvSpPr>
          <p:cNvPr id="60"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9465" name="כותרת 61"/>
          <p:cNvSpPr>
            <a:spLocks noGrp="1"/>
          </p:cNvSpPr>
          <p:nvPr>
            <p:ph type="title"/>
          </p:nvPr>
        </p:nvSpPr>
        <p:spPr bwMode="auto">
          <a:xfrm>
            <a:off x="755650" y="115888"/>
            <a:ext cx="7772400" cy="37147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قوّة الروابط الهيدروجينيَّة</a:t>
            </a:r>
            <a:endParaRPr lang="he-IL" sz="2000" dirty="0" smtClean="0">
              <a:latin typeface="Simplified Arabic" pitchFamily="18" charset="-78"/>
            </a:endParaRPr>
          </a:p>
        </p:txBody>
      </p:sp>
      <p:sp>
        <p:nvSpPr>
          <p:cNvPr id="19466" name="מציין מיקום של מספר שקופית 61"/>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6BAC2C98-8BBE-489C-95D7-05354AC140B1}" type="slidenum">
              <a:rPr lang="ar-SA" smtClean="0"/>
              <a:pPr>
                <a:defRPr/>
              </a:pPr>
              <a:t>13</a:t>
            </a:fld>
            <a:endParaRPr lang="en-US" dirty="0" smtClean="0"/>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3059113" y="765175"/>
            <a:ext cx="5400675" cy="369332"/>
          </a:xfrm>
          <a:prstGeom prst="rect">
            <a:avLst/>
          </a:prstGeom>
          <a:noFill/>
          <a:ln w="9525">
            <a:noFill/>
            <a:miter lim="800000"/>
            <a:headEnd/>
            <a:tailEnd/>
          </a:ln>
        </p:spPr>
        <p:txBody>
          <a:bodyPr>
            <a:spAutoFit/>
          </a:bodyPr>
          <a:lstStyle/>
          <a:p>
            <a:pPr>
              <a:spcBef>
                <a:spcPct val="50000"/>
              </a:spcBef>
              <a:defRPr/>
            </a:pPr>
            <a:r>
              <a:rPr lang="ar-SA" b="1" dirty="0" smtClean="0">
                <a:solidFill>
                  <a:srgbClr val="FF6600"/>
                </a:solidFill>
                <a:latin typeface="Arial" pitchFamily="34" charset="0"/>
                <a:cs typeface="+mn-cs"/>
              </a:rPr>
              <a:t>بالنسبة لدرجات غليان المواد فيتحقق الترتيب التالي </a:t>
            </a:r>
            <a:r>
              <a:rPr lang="he-IL" b="1" dirty="0" smtClean="0">
                <a:solidFill>
                  <a:srgbClr val="FF6600"/>
                </a:solidFill>
                <a:latin typeface="Arial" pitchFamily="34" charset="0"/>
                <a:cs typeface="+mn-cs"/>
              </a:rPr>
              <a:t>: </a:t>
            </a:r>
            <a:endParaRPr lang="en-US" b="1" dirty="0">
              <a:solidFill>
                <a:srgbClr val="FF6600"/>
              </a:solidFill>
              <a:latin typeface="Arial" pitchFamily="34" charset="0"/>
              <a:cs typeface="+mn-cs"/>
            </a:endParaRPr>
          </a:p>
        </p:txBody>
      </p:sp>
      <p:sp>
        <p:nvSpPr>
          <p:cNvPr id="20483" name="Text Box 5"/>
          <p:cNvSpPr txBox="1">
            <a:spLocks noChangeArrowheads="1"/>
          </p:cNvSpPr>
          <p:nvPr/>
        </p:nvSpPr>
        <p:spPr bwMode="auto">
          <a:xfrm>
            <a:off x="3924300" y="1196975"/>
            <a:ext cx="2160588" cy="368300"/>
          </a:xfrm>
          <a:prstGeom prst="rect">
            <a:avLst/>
          </a:prstGeom>
          <a:noFill/>
          <a:ln w="9525">
            <a:noFill/>
            <a:miter lim="800000"/>
            <a:headEnd/>
            <a:tailEnd/>
          </a:ln>
        </p:spPr>
        <p:txBody>
          <a:bodyPr>
            <a:spAutoFit/>
          </a:bodyPr>
          <a:lstStyle/>
          <a:p>
            <a:pPr algn="l" rtl="0">
              <a:spcBef>
                <a:spcPct val="50000"/>
              </a:spcBef>
              <a:defRPr/>
            </a:pPr>
            <a:r>
              <a:rPr lang="en-US" dirty="0">
                <a:latin typeface="Arial" pitchFamily="34" charset="0"/>
                <a:cs typeface="+mn-cs"/>
              </a:rPr>
              <a:t>H</a:t>
            </a:r>
            <a:r>
              <a:rPr lang="en-US" baseline="-25000" dirty="0">
                <a:latin typeface="Arial" pitchFamily="34" charset="0"/>
                <a:cs typeface="+mn-cs"/>
              </a:rPr>
              <a:t>2</a:t>
            </a:r>
            <a:r>
              <a:rPr lang="en-US" dirty="0">
                <a:latin typeface="Arial" pitchFamily="34" charset="0"/>
                <a:cs typeface="+mn-cs"/>
              </a:rPr>
              <a:t>O &gt; H-F &gt; NH</a:t>
            </a:r>
            <a:r>
              <a:rPr lang="en-US" baseline="-25000" dirty="0">
                <a:latin typeface="Arial" pitchFamily="34" charset="0"/>
                <a:cs typeface="+mn-cs"/>
              </a:rPr>
              <a:t>3</a:t>
            </a:r>
            <a:endParaRPr lang="en-US" dirty="0">
              <a:latin typeface="Arial" pitchFamily="34" charset="0"/>
              <a:cs typeface="+mn-cs"/>
            </a:endParaRPr>
          </a:p>
        </p:txBody>
      </p:sp>
      <p:sp>
        <p:nvSpPr>
          <p:cNvPr id="20484" name="Text Box 6"/>
          <p:cNvSpPr txBox="1">
            <a:spLocks noChangeArrowheads="1"/>
          </p:cNvSpPr>
          <p:nvPr/>
        </p:nvSpPr>
        <p:spPr bwMode="auto">
          <a:xfrm>
            <a:off x="539750" y="2060575"/>
            <a:ext cx="7939088" cy="1477328"/>
          </a:xfrm>
          <a:prstGeom prst="rect">
            <a:avLst/>
          </a:prstGeom>
          <a:noFill/>
          <a:ln w="9525">
            <a:noFill/>
            <a:miter lim="800000"/>
            <a:headEnd/>
            <a:tailEnd/>
          </a:ln>
        </p:spPr>
        <p:txBody>
          <a:bodyPr>
            <a:spAutoFit/>
          </a:bodyPr>
          <a:lstStyle/>
          <a:p>
            <a:pPr algn="just">
              <a:spcBef>
                <a:spcPct val="50000"/>
              </a:spcBef>
              <a:defRPr/>
            </a:pPr>
            <a:r>
              <a:rPr lang="ar-SA" b="1" u="sng" dirty="0" smtClean="0">
                <a:solidFill>
                  <a:srgbClr val="FF6600"/>
                </a:solidFill>
                <a:latin typeface="Arial" pitchFamily="34" charset="0"/>
                <a:cs typeface="+mn-cs"/>
              </a:rPr>
              <a:t>تفسير</a:t>
            </a:r>
            <a:r>
              <a:rPr lang="he-IL" b="1" dirty="0" smtClean="0">
                <a:solidFill>
                  <a:srgbClr val="FF6600"/>
                </a:solidFill>
                <a:latin typeface="Arial" pitchFamily="34" charset="0"/>
                <a:cs typeface="+mn-cs"/>
              </a:rPr>
              <a:t>: </a:t>
            </a:r>
            <a:r>
              <a:rPr lang="ar-SA" u="sng" dirty="0" smtClean="0">
                <a:latin typeface="Arial" pitchFamily="34" charset="0"/>
                <a:cs typeface="+mn-cs"/>
              </a:rPr>
              <a:t>مُعدّل</a:t>
            </a:r>
            <a:r>
              <a:rPr lang="ar-SA" dirty="0" smtClean="0">
                <a:latin typeface="Arial" pitchFamily="34" charset="0"/>
                <a:cs typeface="+mn-cs"/>
              </a:rPr>
              <a:t> عدد الروابط الهيدروجينيَّة بين جزيئات الماء في الحالة السائلة هو الأكبر.</a:t>
            </a:r>
            <a:r>
              <a:rPr lang="he-IL" dirty="0" smtClean="0">
                <a:latin typeface="Arial" pitchFamily="34" charset="0"/>
                <a:cs typeface="+mn-cs"/>
              </a:rPr>
              <a:t> </a:t>
            </a:r>
            <a:r>
              <a:rPr lang="ar-SA" dirty="0" smtClean="0">
                <a:latin typeface="Arial" pitchFamily="34" charset="0"/>
                <a:cs typeface="+mn-cs"/>
              </a:rPr>
              <a:t>لأنّه في كل جزيء ماء يوجد زوجان من الإلكترونات غير الرابطة وذرّتين من الهيدروجين ”المكشوف“ من الإلكترونات. هذا يعني أن كل جزيء ماء يستطيع أن يُكوِّن ما مُعدّله </a:t>
            </a:r>
            <a:r>
              <a:rPr lang="he-IL" dirty="0" smtClean="0">
                <a:latin typeface="Arial" pitchFamily="34" charset="0"/>
                <a:cs typeface="+mn-cs"/>
              </a:rPr>
              <a:t>4 </a:t>
            </a:r>
            <a:r>
              <a:rPr lang="ar-SA" dirty="0" smtClean="0">
                <a:latin typeface="Arial" pitchFamily="34" charset="0"/>
                <a:cs typeface="+mn-cs"/>
              </a:rPr>
              <a:t>روابط هيدروجينيَّة’ لكل جزيء</a:t>
            </a:r>
            <a:r>
              <a:rPr lang="he-IL" dirty="0" smtClean="0">
                <a:latin typeface="Arial" pitchFamily="34" charset="0"/>
                <a:cs typeface="+mn-cs"/>
              </a:rPr>
              <a:t>. </a:t>
            </a:r>
            <a:r>
              <a:rPr lang="ar-SA" dirty="0" smtClean="0">
                <a:latin typeface="Arial" pitchFamily="34" charset="0"/>
                <a:cs typeface="+mn-cs"/>
              </a:rPr>
              <a:t>للمادتين الأُخرتين يوجد عدد أقل من الروابط الهيدروجينيَّة لأنهما تتمكنّا من تكوين ما مُعدّله رابطين لكل جزيء (بسبب نقص بعدد ذرات الهيدروجين ”المكشوفة“ من الإلكترونات أو نقص بأزواج الإلكترونات الحرّة في كل جزيء)</a:t>
            </a:r>
            <a:endParaRPr lang="en-US" dirty="0">
              <a:latin typeface="Arial" pitchFamily="34" charset="0"/>
              <a:cs typeface="+mn-cs"/>
            </a:endParaRPr>
          </a:p>
        </p:txBody>
      </p:sp>
      <p:grpSp>
        <p:nvGrpSpPr>
          <p:cNvPr id="20485" name="Group 7"/>
          <p:cNvGrpSpPr>
            <a:grpSpLocks/>
          </p:cNvGrpSpPr>
          <p:nvPr/>
        </p:nvGrpSpPr>
        <p:grpSpPr bwMode="auto">
          <a:xfrm rot="-1006591">
            <a:off x="333375" y="4022725"/>
            <a:ext cx="2254250" cy="903288"/>
            <a:chOff x="837" y="2311"/>
            <a:chExt cx="1420" cy="569"/>
          </a:xfrm>
        </p:grpSpPr>
        <p:grpSp>
          <p:nvGrpSpPr>
            <p:cNvPr id="20532" name="Group 8"/>
            <p:cNvGrpSpPr>
              <a:grpSpLocks/>
            </p:cNvGrpSpPr>
            <p:nvPr/>
          </p:nvGrpSpPr>
          <p:grpSpPr bwMode="auto">
            <a:xfrm rot="-2906743">
              <a:off x="1728" y="2352"/>
              <a:ext cx="569" cy="488"/>
              <a:chOff x="1831" y="2964"/>
              <a:chExt cx="816" cy="644"/>
            </a:xfrm>
          </p:grpSpPr>
          <p:sp>
            <p:nvSpPr>
              <p:cNvPr id="112649" name="Oval 9"/>
              <p:cNvSpPr>
                <a:spLocks noChangeArrowheads="1"/>
              </p:cNvSpPr>
              <p:nvPr/>
            </p:nvSpPr>
            <p:spPr bwMode="auto">
              <a:xfrm rot="151742">
                <a:off x="2362" y="2974"/>
                <a:ext cx="287"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0" name="Oval 10"/>
              <p:cNvSpPr>
                <a:spLocks noChangeArrowheads="1"/>
              </p:cNvSpPr>
              <p:nvPr/>
            </p:nvSpPr>
            <p:spPr bwMode="auto">
              <a:xfrm rot="151742">
                <a:off x="1972" y="3056"/>
                <a:ext cx="528" cy="47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1" name="Oval 11"/>
              <p:cNvSpPr>
                <a:spLocks noChangeArrowheads="1"/>
              </p:cNvSpPr>
              <p:nvPr/>
            </p:nvSpPr>
            <p:spPr bwMode="auto">
              <a:xfrm rot="151742">
                <a:off x="1839" y="2953"/>
                <a:ext cx="287"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2" name="Oval 12"/>
              <p:cNvSpPr>
                <a:spLocks noChangeArrowheads="1"/>
              </p:cNvSpPr>
              <p:nvPr/>
            </p:nvSpPr>
            <p:spPr bwMode="auto">
              <a:xfrm rot="151742">
                <a:off x="1961" y="3486"/>
                <a:ext cx="46" cy="49"/>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3" name="Oval 13"/>
              <p:cNvSpPr>
                <a:spLocks noChangeArrowheads="1"/>
              </p:cNvSpPr>
              <p:nvPr/>
            </p:nvSpPr>
            <p:spPr bwMode="auto">
              <a:xfrm rot="151742">
                <a:off x="2016" y="3531"/>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4" name="Oval 14"/>
              <p:cNvSpPr>
                <a:spLocks noChangeArrowheads="1"/>
              </p:cNvSpPr>
              <p:nvPr/>
            </p:nvSpPr>
            <p:spPr bwMode="auto">
              <a:xfrm rot="151742">
                <a:off x="2405" y="3546"/>
                <a:ext cx="46" cy="49"/>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5" name="Oval 15"/>
              <p:cNvSpPr>
                <a:spLocks noChangeArrowheads="1"/>
              </p:cNvSpPr>
              <p:nvPr/>
            </p:nvSpPr>
            <p:spPr bwMode="auto">
              <a:xfrm rot="151742">
                <a:off x="2451" y="3494"/>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20533" name="Group 16"/>
            <p:cNvGrpSpPr>
              <a:grpSpLocks/>
            </p:cNvGrpSpPr>
            <p:nvPr/>
          </p:nvGrpSpPr>
          <p:grpSpPr bwMode="auto">
            <a:xfrm rot="-2389574">
              <a:off x="837" y="2324"/>
              <a:ext cx="532" cy="463"/>
              <a:chOff x="919" y="2244"/>
              <a:chExt cx="816" cy="644"/>
            </a:xfrm>
          </p:grpSpPr>
          <p:sp>
            <p:nvSpPr>
              <p:cNvPr id="112657" name="Oval 17"/>
              <p:cNvSpPr>
                <a:spLocks noChangeArrowheads="1"/>
              </p:cNvSpPr>
              <p:nvPr/>
            </p:nvSpPr>
            <p:spPr bwMode="auto">
              <a:xfrm rot="151742">
                <a:off x="1470" y="2215"/>
                <a:ext cx="287"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8" name="Oval 18"/>
              <p:cNvSpPr>
                <a:spLocks noChangeArrowheads="1"/>
              </p:cNvSpPr>
              <p:nvPr/>
            </p:nvSpPr>
            <p:spPr bwMode="auto">
              <a:xfrm rot="151742">
                <a:off x="1067" y="2297"/>
                <a:ext cx="528" cy="481"/>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59" name="Oval 19"/>
              <p:cNvSpPr>
                <a:spLocks noChangeArrowheads="1"/>
              </p:cNvSpPr>
              <p:nvPr/>
            </p:nvSpPr>
            <p:spPr bwMode="auto">
              <a:xfrm rot="151742">
                <a:off x="938" y="2190"/>
                <a:ext cx="288" cy="28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60" name="Oval 20"/>
              <p:cNvSpPr>
                <a:spLocks noChangeArrowheads="1"/>
              </p:cNvSpPr>
              <p:nvPr/>
            </p:nvSpPr>
            <p:spPr bwMode="auto">
              <a:xfrm rot="151742">
                <a:off x="1047" y="2725"/>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61" name="Oval 21"/>
              <p:cNvSpPr>
                <a:spLocks noChangeArrowheads="1"/>
              </p:cNvSpPr>
              <p:nvPr/>
            </p:nvSpPr>
            <p:spPr bwMode="auto">
              <a:xfrm rot="151742">
                <a:off x="1108" y="2775"/>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62" name="Oval 22"/>
              <p:cNvSpPr>
                <a:spLocks noChangeArrowheads="1"/>
              </p:cNvSpPr>
              <p:nvPr/>
            </p:nvSpPr>
            <p:spPr bwMode="auto">
              <a:xfrm rot="151742">
                <a:off x="1474" y="2784"/>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63" name="Oval 23"/>
              <p:cNvSpPr>
                <a:spLocks noChangeArrowheads="1"/>
              </p:cNvSpPr>
              <p:nvPr/>
            </p:nvSpPr>
            <p:spPr bwMode="auto">
              <a:xfrm rot="151742">
                <a:off x="1535" y="2739"/>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12664" name="Line 24"/>
            <p:cNvSpPr>
              <a:spLocks noChangeShapeType="1"/>
            </p:cNvSpPr>
            <p:nvPr/>
          </p:nvSpPr>
          <p:spPr bwMode="auto">
            <a:xfrm rot="-2161683">
              <a:off x="1427" y="2564"/>
              <a:ext cx="144" cy="96"/>
            </a:xfrm>
            <a:prstGeom prst="line">
              <a:avLst/>
            </a:prstGeom>
            <a:noFill/>
            <a:ln w="38100">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20486" name="Group 25"/>
          <p:cNvGrpSpPr>
            <a:grpSpLocks/>
          </p:cNvGrpSpPr>
          <p:nvPr/>
        </p:nvGrpSpPr>
        <p:grpSpPr bwMode="auto">
          <a:xfrm rot="-1258667">
            <a:off x="2892425" y="4241800"/>
            <a:ext cx="2667000" cy="762000"/>
            <a:chOff x="624" y="1344"/>
            <a:chExt cx="2832" cy="816"/>
          </a:xfrm>
        </p:grpSpPr>
        <p:grpSp>
          <p:nvGrpSpPr>
            <p:cNvPr id="20513" name="Group 26"/>
            <p:cNvGrpSpPr>
              <a:grpSpLocks/>
            </p:cNvGrpSpPr>
            <p:nvPr/>
          </p:nvGrpSpPr>
          <p:grpSpPr bwMode="auto">
            <a:xfrm>
              <a:off x="624" y="1344"/>
              <a:ext cx="1200" cy="816"/>
              <a:chOff x="1008" y="1584"/>
              <a:chExt cx="1200" cy="816"/>
            </a:xfrm>
          </p:grpSpPr>
          <p:sp>
            <p:nvSpPr>
              <p:cNvPr id="112667" name="Oval 27"/>
              <p:cNvSpPr>
                <a:spLocks noChangeArrowheads="1"/>
              </p:cNvSpPr>
              <p:nvPr/>
            </p:nvSpPr>
            <p:spPr bwMode="auto">
              <a:xfrm>
                <a:off x="1005" y="1708"/>
                <a:ext cx="479" cy="478"/>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112668" name="Oval 28"/>
              <p:cNvSpPr>
                <a:spLocks noChangeArrowheads="1"/>
              </p:cNvSpPr>
              <p:nvPr/>
            </p:nvSpPr>
            <p:spPr bwMode="auto">
              <a:xfrm>
                <a:off x="1438" y="1643"/>
                <a:ext cx="673" cy="627"/>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endParaRPr lang="en-US" dirty="0">
                  <a:latin typeface="Arial" pitchFamily="34" charset="0"/>
                  <a:cs typeface="Arial" pitchFamily="34" charset="0"/>
                </a:endParaRPr>
              </a:p>
            </p:txBody>
          </p:sp>
          <p:sp>
            <p:nvSpPr>
              <p:cNvPr id="112669" name="Oval 29"/>
              <p:cNvSpPr>
                <a:spLocks noChangeArrowheads="1"/>
              </p:cNvSpPr>
              <p:nvPr/>
            </p:nvSpPr>
            <p:spPr bwMode="auto">
              <a:xfrm>
                <a:off x="1728" y="1547"/>
                <a:ext cx="49"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0" name="Oval 30"/>
              <p:cNvSpPr>
                <a:spLocks noChangeArrowheads="1"/>
              </p:cNvSpPr>
              <p:nvPr/>
            </p:nvSpPr>
            <p:spPr bwMode="auto">
              <a:xfrm>
                <a:off x="1824" y="1575"/>
                <a:ext cx="49"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1" name="Oval 31"/>
              <p:cNvSpPr>
                <a:spLocks noChangeArrowheads="1"/>
              </p:cNvSpPr>
              <p:nvPr/>
            </p:nvSpPr>
            <p:spPr bwMode="auto">
              <a:xfrm>
                <a:off x="2163" y="1891"/>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2" name="Oval 32"/>
              <p:cNvSpPr>
                <a:spLocks noChangeArrowheads="1"/>
              </p:cNvSpPr>
              <p:nvPr/>
            </p:nvSpPr>
            <p:spPr bwMode="auto">
              <a:xfrm>
                <a:off x="2163" y="1976"/>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3" name="Oval 33"/>
              <p:cNvSpPr>
                <a:spLocks noChangeArrowheads="1"/>
              </p:cNvSpPr>
              <p:nvPr/>
            </p:nvSpPr>
            <p:spPr bwMode="auto">
              <a:xfrm>
                <a:off x="1773" y="2345"/>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4" name="Oval 34"/>
              <p:cNvSpPr>
                <a:spLocks noChangeArrowheads="1"/>
              </p:cNvSpPr>
              <p:nvPr/>
            </p:nvSpPr>
            <p:spPr bwMode="auto">
              <a:xfrm>
                <a:off x="1679" y="2312"/>
                <a:ext cx="46"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20514" name="Group 35"/>
            <p:cNvGrpSpPr>
              <a:grpSpLocks/>
            </p:cNvGrpSpPr>
            <p:nvPr/>
          </p:nvGrpSpPr>
          <p:grpSpPr bwMode="auto">
            <a:xfrm>
              <a:off x="2256" y="1344"/>
              <a:ext cx="1200" cy="816"/>
              <a:chOff x="2640" y="1584"/>
              <a:chExt cx="1200" cy="816"/>
            </a:xfrm>
          </p:grpSpPr>
          <p:sp>
            <p:nvSpPr>
              <p:cNvPr id="112676" name="Oval 36"/>
              <p:cNvSpPr>
                <a:spLocks noChangeArrowheads="1"/>
              </p:cNvSpPr>
              <p:nvPr/>
            </p:nvSpPr>
            <p:spPr bwMode="auto">
              <a:xfrm>
                <a:off x="2612" y="1670"/>
                <a:ext cx="479" cy="478"/>
              </a:xfrm>
              <a:prstGeom prst="ellipse">
                <a:avLst/>
              </a:prstGeom>
              <a:gradFill rotWithShape="0">
                <a:gsLst>
                  <a:gs pos="0">
                    <a:schemeClr val="bg2">
                      <a:gamma/>
                      <a:tint val="0"/>
                      <a:invGamma/>
                    </a:schemeClr>
                  </a:gs>
                  <a:gs pos="100000">
                    <a:schemeClr val="bg2"/>
                  </a:gs>
                </a:gsLst>
                <a:path path="shape">
                  <a:fillToRect l="50000" t="50000" r="50000" b="50000"/>
                </a:path>
              </a:gra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112677" name="Oval 37"/>
              <p:cNvSpPr>
                <a:spLocks noChangeArrowheads="1"/>
              </p:cNvSpPr>
              <p:nvPr/>
            </p:nvSpPr>
            <p:spPr bwMode="auto">
              <a:xfrm>
                <a:off x="3046" y="1617"/>
                <a:ext cx="674" cy="626"/>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112678" name="Oval 38"/>
              <p:cNvSpPr>
                <a:spLocks noChangeArrowheads="1"/>
              </p:cNvSpPr>
              <p:nvPr/>
            </p:nvSpPr>
            <p:spPr bwMode="auto">
              <a:xfrm>
                <a:off x="3331" y="1524"/>
                <a:ext cx="51"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79" name="Oval 39"/>
              <p:cNvSpPr>
                <a:spLocks noChangeArrowheads="1"/>
              </p:cNvSpPr>
              <p:nvPr/>
            </p:nvSpPr>
            <p:spPr bwMode="auto">
              <a:xfrm>
                <a:off x="3428" y="1515"/>
                <a:ext cx="52"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80" name="Oval 40"/>
              <p:cNvSpPr>
                <a:spLocks noChangeArrowheads="1"/>
              </p:cNvSpPr>
              <p:nvPr/>
            </p:nvSpPr>
            <p:spPr bwMode="auto">
              <a:xfrm>
                <a:off x="3764" y="186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81" name="Oval 41"/>
              <p:cNvSpPr>
                <a:spLocks noChangeArrowheads="1"/>
              </p:cNvSpPr>
              <p:nvPr/>
            </p:nvSpPr>
            <p:spPr bwMode="auto">
              <a:xfrm>
                <a:off x="3770" y="1954"/>
                <a:ext cx="47"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82" name="Oval 42"/>
              <p:cNvSpPr>
                <a:spLocks noChangeArrowheads="1"/>
              </p:cNvSpPr>
              <p:nvPr/>
            </p:nvSpPr>
            <p:spPr bwMode="auto">
              <a:xfrm>
                <a:off x="3386" y="2296"/>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83" name="Oval 43"/>
              <p:cNvSpPr>
                <a:spLocks noChangeArrowheads="1"/>
              </p:cNvSpPr>
              <p:nvPr/>
            </p:nvSpPr>
            <p:spPr bwMode="auto">
              <a:xfrm>
                <a:off x="3288" y="229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12684" name="Line 44"/>
            <p:cNvSpPr>
              <a:spLocks noChangeShapeType="1"/>
            </p:cNvSpPr>
            <p:nvPr/>
          </p:nvSpPr>
          <p:spPr bwMode="auto">
            <a:xfrm>
              <a:off x="1918" y="1724"/>
              <a:ext cx="287"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20487" name="Group 45"/>
          <p:cNvGrpSpPr>
            <a:grpSpLocks/>
          </p:cNvGrpSpPr>
          <p:nvPr/>
        </p:nvGrpSpPr>
        <p:grpSpPr bwMode="auto">
          <a:xfrm rot="-1008482">
            <a:off x="5913438" y="3933825"/>
            <a:ext cx="2670175" cy="1209675"/>
            <a:chOff x="526" y="3215"/>
            <a:chExt cx="1682" cy="762"/>
          </a:xfrm>
        </p:grpSpPr>
        <p:grpSp>
          <p:nvGrpSpPr>
            <p:cNvPr id="20498" name="Group 46"/>
            <p:cNvGrpSpPr>
              <a:grpSpLocks/>
            </p:cNvGrpSpPr>
            <p:nvPr/>
          </p:nvGrpSpPr>
          <p:grpSpPr bwMode="auto">
            <a:xfrm>
              <a:off x="1536" y="3241"/>
              <a:ext cx="672" cy="736"/>
              <a:chOff x="1536" y="3241"/>
              <a:chExt cx="672" cy="736"/>
            </a:xfrm>
          </p:grpSpPr>
          <p:sp>
            <p:nvSpPr>
              <p:cNvPr id="112687" name="Oval 47"/>
              <p:cNvSpPr>
                <a:spLocks noChangeArrowheads="1"/>
              </p:cNvSpPr>
              <p:nvPr/>
            </p:nvSpPr>
            <p:spPr bwMode="auto">
              <a:xfrm rot="-5267436">
                <a:off x="1717" y="3197"/>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88" name="Oval 48"/>
              <p:cNvSpPr>
                <a:spLocks noChangeArrowheads="1"/>
              </p:cNvSpPr>
              <p:nvPr/>
            </p:nvSpPr>
            <p:spPr bwMode="auto">
              <a:xfrm rot="-5267436">
                <a:off x="1628" y="3366"/>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sz="3200" dirty="0">
                  <a:effectLst>
                    <a:outerShdw blurRad="38100" dist="38100" dir="2700000" algn="tl">
                      <a:srgbClr val="FFFFFF"/>
                    </a:outerShdw>
                  </a:effectLst>
                  <a:latin typeface="Arial" pitchFamily="34" charset="0"/>
                  <a:cs typeface="Arial" pitchFamily="34" charset="0"/>
                </a:endParaRPr>
              </a:p>
            </p:txBody>
          </p:sp>
          <p:sp>
            <p:nvSpPr>
              <p:cNvPr id="112689" name="Oval 49"/>
              <p:cNvSpPr>
                <a:spLocks noChangeArrowheads="1"/>
              </p:cNvSpPr>
              <p:nvPr/>
            </p:nvSpPr>
            <p:spPr bwMode="auto">
              <a:xfrm rot="-5267436">
                <a:off x="1965" y="3462"/>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90" name="Oval 50"/>
              <p:cNvSpPr>
                <a:spLocks noChangeArrowheads="1"/>
              </p:cNvSpPr>
              <p:nvPr/>
            </p:nvSpPr>
            <p:spPr bwMode="auto">
              <a:xfrm rot="-5267436">
                <a:off x="1738" y="3698"/>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91" name="Oval 51"/>
              <p:cNvSpPr>
                <a:spLocks noChangeArrowheads="1"/>
              </p:cNvSpPr>
              <p:nvPr/>
            </p:nvSpPr>
            <p:spPr bwMode="auto">
              <a:xfrm rot="-5267436">
                <a:off x="1534" y="3603"/>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92" name="Oval 52"/>
              <p:cNvSpPr>
                <a:spLocks noChangeArrowheads="1"/>
              </p:cNvSpPr>
              <p:nvPr/>
            </p:nvSpPr>
            <p:spPr bwMode="auto">
              <a:xfrm rot="-5267436">
                <a:off x="1535" y="3535"/>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20499" name="Group 53"/>
            <p:cNvGrpSpPr>
              <a:grpSpLocks/>
            </p:cNvGrpSpPr>
            <p:nvPr/>
          </p:nvGrpSpPr>
          <p:grpSpPr bwMode="auto">
            <a:xfrm>
              <a:off x="526" y="3215"/>
              <a:ext cx="672" cy="736"/>
              <a:chOff x="526" y="3215"/>
              <a:chExt cx="672" cy="736"/>
            </a:xfrm>
          </p:grpSpPr>
          <p:sp>
            <p:nvSpPr>
              <p:cNvPr id="112694" name="Oval 54"/>
              <p:cNvSpPr>
                <a:spLocks noChangeArrowheads="1"/>
              </p:cNvSpPr>
              <p:nvPr/>
            </p:nvSpPr>
            <p:spPr bwMode="auto">
              <a:xfrm rot="-5248305">
                <a:off x="698" y="3164"/>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95" name="Oval 55"/>
              <p:cNvSpPr>
                <a:spLocks noChangeArrowheads="1"/>
              </p:cNvSpPr>
              <p:nvPr/>
            </p:nvSpPr>
            <p:spPr bwMode="auto">
              <a:xfrm rot="-5248305">
                <a:off x="607" y="3332"/>
                <a:ext cx="401" cy="433"/>
              </a:xfrm>
              <a:prstGeom prst="ellipse">
                <a:avLst/>
              </a:prstGeom>
              <a:gradFill rotWithShape="0">
                <a:gsLst>
                  <a:gs pos="0">
                    <a:schemeClr val="accent2"/>
                  </a:gs>
                  <a:gs pos="100000">
                    <a:schemeClr val="accent2">
                      <a:gamma/>
                      <a:shade val="46275"/>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sz="3200" dirty="0">
                  <a:effectLst>
                    <a:outerShdw blurRad="38100" dist="38100" dir="2700000" algn="tl">
                      <a:srgbClr val="FFFFFF"/>
                    </a:outerShdw>
                  </a:effectLst>
                  <a:latin typeface="Arial" pitchFamily="34" charset="0"/>
                  <a:cs typeface="Arial" pitchFamily="34" charset="0"/>
                </a:endParaRPr>
              </a:p>
            </p:txBody>
          </p:sp>
          <p:sp>
            <p:nvSpPr>
              <p:cNvPr id="112696" name="Oval 56"/>
              <p:cNvSpPr>
                <a:spLocks noChangeArrowheads="1"/>
              </p:cNvSpPr>
              <p:nvPr/>
            </p:nvSpPr>
            <p:spPr bwMode="auto">
              <a:xfrm rot="-5248305">
                <a:off x="942" y="3430"/>
                <a:ext cx="234" cy="2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97" name="Oval 57"/>
              <p:cNvSpPr>
                <a:spLocks noChangeArrowheads="1"/>
              </p:cNvSpPr>
              <p:nvPr/>
            </p:nvSpPr>
            <p:spPr bwMode="auto">
              <a:xfrm rot="-5248305">
                <a:off x="714" y="3667"/>
                <a:ext cx="234" cy="27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vert="eaVert" wrap="none" anchor="ctr"/>
              <a:lstStyle/>
              <a:p>
                <a:pPr algn="ctr" rtl="0">
                  <a:defRPr/>
                </a:pPr>
                <a:endParaRPr lang="en-US" dirty="0">
                  <a:effectLst>
                    <a:outerShdw blurRad="38100" dist="38100" dir="2700000" algn="tl">
                      <a:srgbClr val="C0C0C0"/>
                    </a:outerShdw>
                  </a:effectLst>
                  <a:latin typeface="Arial" pitchFamily="34" charset="0"/>
                  <a:cs typeface="Arial" pitchFamily="34" charset="0"/>
                </a:endParaRPr>
              </a:p>
            </p:txBody>
          </p:sp>
          <p:sp>
            <p:nvSpPr>
              <p:cNvPr id="112698" name="Oval 58"/>
              <p:cNvSpPr>
                <a:spLocks noChangeArrowheads="1"/>
              </p:cNvSpPr>
              <p:nvPr/>
            </p:nvSpPr>
            <p:spPr bwMode="auto">
              <a:xfrm rot="-5248305">
                <a:off x="514" y="3569"/>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12699" name="Oval 59"/>
              <p:cNvSpPr>
                <a:spLocks noChangeArrowheads="1"/>
              </p:cNvSpPr>
              <p:nvPr/>
            </p:nvSpPr>
            <p:spPr bwMode="auto">
              <a:xfrm rot="-5248305">
                <a:off x="514" y="3501"/>
                <a:ext cx="33" cy="3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12700" name="Line 60"/>
            <p:cNvSpPr>
              <a:spLocks noChangeShapeType="1"/>
            </p:cNvSpPr>
            <p:nvPr/>
          </p:nvSpPr>
          <p:spPr bwMode="auto">
            <a:xfrm flipV="1">
              <a:off x="1243" y="3589"/>
              <a:ext cx="240" cy="6"/>
            </a:xfrm>
            <a:prstGeom prst="line">
              <a:avLst/>
            </a:prstGeom>
            <a:noFill/>
            <a:ln w="38100">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5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20489" name="כותרת 69"/>
          <p:cNvSpPr>
            <a:spLocks noGrp="1"/>
          </p:cNvSpPr>
          <p:nvPr>
            <p:ph type="title"/>
          </p:nvPr>
        </p:nvSpPr>
        <p:spPr bwMode="auto">
          <a:xfrm>
            <a:off x="760413" y="115888"/>
            <a:ext cx="7772400" cy="28892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قوّة الروابط الهيدروجينيَّة</a:t>
            </a:r>
            <a:endParaRPr lang="he-IL" sz="2000" dirty="0" smtClean="0"/>
          </a:p>
        </p:txBody>
      </p:sp>
      <p:sp>
        <p:nvSpPr>
          <p:cNvPr id="20490" name="מציין מיקום של מספר שקופית 60"/>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D8A07EEE-086E-49F4-90EB-DAAF8BEFEAC6}" type="slidenum">
              <a:rPr lang="ar-SA" smtClean="0"/>
              <a:pPr>
                <a:defRPr/>
              </a:pPr>
              <a:t>14</a:t>
            </a:fld>
            <a:endParaRPr lang="en-US" dirty="0" smtClean="0"/>
          </a:p>
        </p:txBody>
      </p:sp>
      <p:sp>
        <p:nvSpPr>
          <p:cNvPr id="20491" name="מלבן 61"/>
          <p:cNvSpPr>
            <a:spLocks noChangeArrowheads="1"/>
          </p:cNvSpPr>
          <p:nvPr/>
        </p:nvSpPr>
        <p:spPr bwMode="auto">
          <a:xfrm>
            <a:off x="3600787" y="1628775"/>
            <a:ext cx="4859022" cy="369332"/>
          </a:xfrm>
          <a:prstGeom prst="rect">
            <a:avLst/>
          </a:prstGeom>
          <a:noFill/>
          <a:ln w="9525">
            <a:noFill/>
            <a:miter lim="800000"/>
            <a:headEnd/>
            <a:tailEnd/>
          </a:ln>
        </p:spPr>
        <p:txBody>
          <a:bodyPr wrap="none">
            <a:spAutoFit/>
          </a:bodyPr>
          <a:lstStyle/>
          <a:p>
            <a:pPr>
              <a:spcBef>
                <a:spcPct val="50000"/>
              </a:spcBef>
            </a:pPr>
            <a:r>
              <a:rPr lang="ar-SA" b="1" dirty="0" smtClean="0">
                <a:solidFill>
                  <a:srgbClr val="FF6600"/>
                </a:solidFill>
              </a:rPr>
              <a:t>هذا الترتيب لا يتلائم مع ترتيب قوّة الرابط الهيدروجيني الوحيد</a:t>
            </a:r>
            <a:r>
              <a:rPr lang="he-IL" b="1" dirty="0" smtClean="0">
                <a:solidFill>
                  <a:srgbClr val="FF6600"/>
                </a:solidFill>
              </a:rPr>
              <a:t>!</a:t>
            </a:r>
            <a:endParaRPr lang="en-US" b="1" dirty="0">
              <a:solidFill>
                <a:srgbClr val="FF6600"/>
              </a:solidFill>
            </a:endParaRPr>
          </a:p>
        </p:txBody>
      </p:sp>
      <p:sp>
        <p:nvSpPr>
          <p:cNvPr id="63" name="TextBox 62"/>
          <p:cNvSpPr txBox="1"/>
          <p:nvPr/>
        </p:nvSpPr>
        <p:spPr>
          <a:xfrm>
            <a:off x="2771775" y="5445125"/>
            <a:ext cx="2736850" cy="1223963"/>
          </a:xfrm>
          <a:prstGeom prst="rect">
            <a:avLst/>
          </a:prstGeom>
          <a:solidFill>
            <a:schemeClr val="bg1">
              <a:lumMod val="95000"/>
            </a:schemeClr>
          </a:solidFill>
          <a:ln w="22225">
            <a:solidFill>
              <a:schemeClr val="bg1">
                <a:lumMod val="85000"/>
              </a:schemeClr>
            </a:solidFill>
          </a:ln>
          <a:effectLst/>
        </p:spPr>
        <p:txBody>
          <a:bodyPr rtlCol="1" anchor="ctr">
            <a:normAutofit fontScale="92500" lnSpcReduction="10000"/>
          </a:bodyPr>
          <a:lstStyle/>
          <a:p>
            <a:pPr algn="ctr" fontAlgn="auto">
              <a:spcBef>
                <a:spcPts val="0"/>
              </a:spcBef>
              <a:spcAft>
                <a:spcPts val="0"/>
              </a:spcAft>
              <a:defRPr/>
            </a:pPr>
            <a:r>
              <a:rPr lang="ar-SA" sz="1400" dirty="0" smtClean="0"/>
              <a:t>في كومة من المادة </a:t>
            </a:r>
            <a:r>
              <a:rPr lang="ar-SA" sz="1400" dirty="0" smtClean="0"/>
              <a:t>يمكن </a:t>
            </a:r>
            <a:r>
              <a:rPr lang="ar-SA" sz="1400" dirty="0" smtClean="0"/>
              <a:t>أن يتكوَّن </a:t>
            </a:r>
            <a:r>
              <a:rPr lang="ar-SA" sz="1400" u="sng" dirty="0" smtClean="0"/>
              <a:t>بالمُعدّل</a:t>
            </a:r>
            <a:r>
              <a:rPr lang="he-IL" sz="1400" dirty="0" smtClean="0"/>
              <a:t> </a:t>
            </a:r>
            <a:r>
              <a:rPr lang="ar-SA" sz="1400" dirty="0" smtClean="0"/>
              <a:t>رابطان هيدروجينيان </a:t>
            </a:r>
            <a:r>
              <a:rPr lang="ar-SA" sz="1400" dirty="0" smtClean="0"/>
              <a:t>حول كل جزيء </a:t>
            </a:r>
            <a:r>
              <a:rPr lang="en-US" sz="1400" dirty="0" smtClean="0">
                <a:latin typeface="+mn-lt"/>
                <a:cs typeface="+mn-cs"/>
              </a:rPr>
              <a:t>HF</a:t>
            </a:r>
            <a:r>
              <a:rPr lang="he-IL" sz="1400" dirty="0">
                <a:latin typeface="+mn-lt"/>
                <a:cs typeface="+mn-cs"/>
              </a:rPr>
              <a:t>. </a:t>
            </a:r>
            <a:r>
              <a:rPr lang="ar-SA" sz="1400" dirty="0" smtClean="0"/>
              <a:t>يوجد نقص بعدد ذرّات الهيدروجين ”المكشوفة“ من الإلكترونات. على الرغم من الرابط الهيدروجيني في هذه الحالة أقوى من الرابط الهيدروجيني بين جزيئات الماء. </a:t>
            </a:r>
            <a:endParaRPr lang="he-IL" sz="1400" dirty="0">
              <a:latin typeface="+mn-lt"/>
              <a:cs typeface="+mn-cs"/>
            </a:endParaRPr>
          </a:p>
        </p:txBody>
      </p:sp>
      <p:sp>
        <p:nvSpPr>
          <p:cNvPr id="64" name="TextBox 63"/>
          <p:cNvSpPr txBox="1"/>
          <p:nvPr/>
        </p:nvSpPr>
        <p:spPr>
          <a:xfrm>
            <a:off x="50786" y="5429264"/>
            <a:ext cx="2592388" cy="1223963"/>
          </a:xfrm>
          <a:prstGeom prst="rect">
            <a:avLst/>
          </a:prstGeom>
          <a:solidFill>
            <a:schemeClr val="bg1">
              <a:lumMod val="95000"/>
            </a:schemeClr>
          </a:solidFill>
          <a:ln w="22225">
            <a:solidFill>
              <a:schemeClr val="bg1">
                <a:lumMod val="85000"/>
              </a:schemeClr>
            </a:solidFill>
          </a:ln>
          <a:effectLst/>
        </p:spPr>
        <p:txBody>
          <a:bodyPr rtlCol="1" anchor="ctr">
            <a:normAutofit fontScale="92500" lnSpcReduction="10000"/>
          </a:bodyPr>
          <a:lstStyle/>
          <a:p>
            <a:pPr algn="ctr" fontAlgn="auto">
              <a:spcBef>
                <a:spcPts val="0"/>
              </a:spcBef>
              <a:spcAft>
                <a:spcPts val="0"/>
              </a:spcAft>
              <a:defRPr/>
            </a:pPr>
            <a:r>
              <a:rPr lang="ar-SA" sz="1400" dirty="0" smtClean="0"/>
              <a:t>في كومة من المادة </a:t>
            </a:r>
            <a:r>
              <a:rPr lang="ar-SA" sz="1400" dirty="0" smtClean="0"/>
              <a:t>يمكن </a:t>
            </a:r>
            <a:r>
              <a:rPr lang="ar-SA" sz="1400" dirty="0" smtClean="0"/>
              <a:t>أن تتكوَّن </a:t>
            </a:r>
            <a:r>
              <a:rPr lang="ar-SA" sz="1400" u="sng" dirty="0" smtClean="0"/>
              <a:t>بالمُعدّل</a:t>
            </a:r>
            <a:r>
              <a:rPr lang="he-IL" sz="1400" dirty="0" smtClean="0"/>
              <a:t> </a:t>
            </a:r>
            <a:r>
              <a:rPr lang="ar-SA" sz="1400" dirty="0" smtClean="0"/>
              <a:t>أربعة روابط هيدروجينيَّة حول كل جزيء ماء. يوجد عدد متساوي من أزواج </a:t>
            </a:r>
            <a:r>
              <a:rPr lang="ar-SA" sz="1400" dirty="0" smtClean="0">
                <a:latin typeface="Arial" pitchFamily="34" charset="0"/>
              </a:rPr>
              <a:t>الإلكترونات غير الرابطة وذرّات الهيدروجين ”المكشوفة“ من الإلكترونات على ذرّة الأُكسجين</a:t>
            </a:r>
            <a:endParaRPr lang="he-IL" sz="1400" dirty="0">
              <a:latin typeface="+mn-lt"/>
              <a:cs typeface="+mn-cs"/>
            </a:endParaRPr>
          </a:p>
        </p:txBody>
      </p:sp>
      <p:sp>
        <p:nvSpPr>
          <p:cNvPr id="65" name="TextBox 64"/>
          <p:cNvSpPr txBox="1"/>
          <p:nvPr/>
        </p:nvSpPr>
        <p:spPr>
          <a:xfrm>
            <a:off x="5651500" y="5445125"/>
            <a:ext cx="3241675" cy="1223963"/>
          </a:xfrm>
          <a:prstGeom prst="rect">
            <a:avLst/>
          </a:prstGeom>
          <a:solidFill>
            <a:schemeClr val="bg1">
              <a:lumMod val="95000"/>
            </a:schemeClr>
          </a:solidFill>
          <a:ln w="22225">
            <a:solidFill>
              <a:schemeClr val="bg1">
                <a:lumMod val="85000"/>
              </a:schemeClr>
            </a:solidFill>
          </a:ln>
          <a:effectLst/>
        </p:spPr>
        <p:txBody>
          <a:bodyPr rtlCol="1" anchor="ctr">
            <a:normAutofit/>
          </a:bodyPr>
          <a:lstStyle/>
          <a:p>
            <a:pPr algn="ctr" fontAlgn="auto">
              <a:spcBef>
                <a:spcPts val="0"/>
              </a:spcBef>
              <a:spcAft>
                <a:spcPts val="0"/>
              </a:spcAft>
              <a:defRPr/>
            </a:pPr>
            <a:r>
              <a:rPr lang="ar-SA" sz="1300" dirty="0" smtClean="0"/>
              <a:t>في كومة من المادة </a:t>
            </a:r>
            <a:r>
              <a:rPr lang="ar-SA" sz="1300" dirty="0" smtClean="0"/>
              <a:t>يمكن </a:t>
            </a:r>
            <a:r>
              <a:rPr lang="ar-SA" sz="1300" dirty="0" smtClean="0"/>
              <a:t>أن يتكوَّن بالمُعدّل</a:t>
            </a:r>
            <a:r>
              <a:rPr lang="he-IL" sz="1300" dirty="0" smtClean="0"/>
              <a:t> </a:t>
            </a:r>
            <a:r>
              <a:rPr lang="ar-SA" sz="1300" dirty="0" smtClean="0"/>
              <a:t>رابطان هيدروجينيان </a:t>
            </a:r>
            <a:r>
              <a:rPr lang="ar-SA" sz="1300" dirty="0" smtClean="0"/>
              <a:t>حول كل جزيء</a:t>
            </a:r>
            <a:r>
              <a:rPr lang="he-IL" sz="1300" dirty="0" smtClean="0"/>
              <a:t> </a:t>
            </a:r>
            <a:r>
              <a:rPr lang="en-US" sz="1300" dirty="0"/>
              <a:t>NH3</a:t>
            </a:r>
            <a:r>
              <a:rPr lang="he-IL" sz="1300" dirty="0"/>
              <a:t>. </a:t>
            </a:r>
            <a:r>
              <a:rPr lang="ar-SA" sz="1300" dirty="0" smtClean="0"/>
              <a:t>يوجد نقص بأزواج الإلكترونات غير الرابطة على ذرّة النيتروجين. </a:t>
            </a:r>
            <a:endParaRPr lang="he-IL" sz="1300" dirty="0"/>
          </a:p>
          <a:p>
            <a:pPr algn="ctr" fontAlgn="auto">
              <a:spcBef>
                <a:spcPts val="0"/>
              </a:spcBef>
              <a:spcAft>
                <a:spcPts val="0"/>
              </a:spcAft>
              <a:defRPr/>
            </a:pPr>
            <a:r>
              <a:rPr lang="ar-SA" sz="1300" dirty="0" smtClean="0"/>
              <a:t>الرابط الهيدروجيني أضعف من الرابط الهيدروجيني بين جزيئات فلوريد الهيدروجين</a:t>
            </a:r>
            <a:r>
              <a:rPr lang="he-IL" sz="1300" dirty="0" smtClean="0"/>
              <a:t>.</a:t>
            </a:r>
            <a:endParaRPr lang="he-IL" sz="1300" dirty="0"/>
          </a:p>
        </p:txBody>
      </p:sp>
      <p:sp>
        <p:nvSpPr>
          <p:cNvPr id="67" name="חץ למעלה 66"/>
          <p:cNvSpPr/>
          <p:nvPr/>
        </p:nvSpPr>
        <p:spPr>
          <a:xfrm>
            <a:off x="7164388" y="5084763"/>
            <a:ext cx="287337" cy="360362"/>
          </a:xfrm>
          <a:prstGeom prst="upArrow">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3"/>
              </a:buBlip>
              <a:defRPr/>
            </a:pPr>
            <a:endParaRPr lang="he-IL" sz="1200" dirty="0">
              <a:solidFill>
                <a:schemeClr val="tx1"/>
              </a:solidFill>
            </a:endParaRPr>
          </a:p>
        </p:txBody>
      </p:sp>
      <p:sp>
        <p:nvSpPr>
          <p:cNvPr id="68" name="חץ למעלה 67"/>
          <p:cNvSpPr/>
          <p:nvPr/>
        </p:nvSpPr>
        <p:spPr>
          <a:xfrm>
            <a:off x="4067175" y="5084763"/>
            <a:ext cx="288925" cy="360362"/>
          </a:xfrm>
          <a:prstGeom prst="upArrow">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3"/>
              </a:buBlip>
              <a:defRPr/>
            </a:pPr>
            <a:endParaRPr lang="he-IL" sz="1200" dirty="0">
              <a:solidFill>
                <a:schemeClr val="tx1"/>
              </a:solidFill>
            </a:endParaRPr>
          </a:p>
        </p:txBody>
      </p:sp>
      <p:sp>
        <p:nvSpPr>
          <p:cNvPr id="69" name="חץ למעלה 68"/>
          <p:cNvSpPr/>
          <p:nvPr/>
        </p:nvSpPr>
        <p:spPr>
          <a:xfrm>
            <a:off x="1214414" y="4997464"/>
            <a:ext cx="288925" cy="360362"/>
          </a:xfrm>
          <a:prstGeom prst="upArrow">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3"/>
              </a:buBlip>
              <a:defRPr/>
            </a:pPr>
            <a:endParaRPr lang="he-IL" sz="1200" dirty="0">
              <a:solidFill>
                <a:schemeClr val="tx1"/>
              </a:solidFill>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8" name="Rectangle 8"/>
          <p:cNvSpPr>
            <a:spLocks noChangeArrowheads="1"/>
          </p:cNvSpPr>
          <p:nvPr/>
        </p:nvSpPr>
        <p:spPr bwMode="auto">
          <a:xfrm>
            <a:off x="539750" y="2852738"/>
            <a:ext cx="2736850"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تأثير مُتبادل من نوع </a:t>
            </a:r>
            <a:r>
              <a:rPr lang="ar-SA" dirty="0" smtClean="0">
                <a:latin typeface="Arial" pitchFamily="34" charset="0"/>
                <a:cs typeface="Arial" pitchFamily="34" charset="0"/>
              </a:rPr>
              <a:t>فان </a:t>
            </a:r>
            <a:r>
              <a:rPr lang="ar-SA" dirty="0" err="1" smtClean="0">
                <a:latin typeface="Arial" pitchFamily="34" charset="0"/>
                <a:cs typeface="Arial" pitchFamily="34" charset="0"/>
              </a:rPr>
              <a:t>دارفالس</a:t>
            </a:r>
            <a:endParaRPr lang="en-US" dirty="0">
              <a:latin typeface="Arial" pitchFamily="34" charset="0"/>
              <a:cs typeface="Arial" pitchFamily="34" charset="0"/>
            </a:endParaRPr>
          </a:p>
        </p:txBody>
      </p:sp>
      <p:sp>
        <p:nvSpPr>
          <p:cNvPr id="122889" name="Rectangle 9"/>
          <p:cNvSpPr>
            <a:spLocks noChangeArrowheads="1"/>
          </p:cNvSpPr>
          <p:nvPr/>
        </p:nvSpPr>
        <p:spPr bwMode="auto">
          <a:xfrm>
            <a:off x="2700338" y="2349500"/>
            <a:ext cx="2735262"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هيدروجينيَّة</a:t>
            </a:r>
            <a:endParaRPr lang="en-US" dirty="0">
              <a:latin typeface="Arial" pitchFamily="34" charset="0"/>
              <a:cs typeface="Arial" pitchFamily="34" charset="0"/>
            </a:endParaRPr>
          </a:p>
        </p:txBody>
      </p:sp>
      <p:sp>
        <p:nvSpPr>
          <p:cNvPr id="122890" name="Rectangle 10"/>
          <p:cNvSpPr>
            <a:spLocks noChangeArrowheads="1"/>
          </p:cNvSpPr>
          <p:nvPr/>
        </p:nvSpPr>
        <p:spPr bwMode="auto">
          <a:xfrm>
            <a:off x="5076825" y="1844675"/>
            <a:ext cx="2735263"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كوفلنتيّة</a:t>
            </a:r>
            <a:endParaRPr lang="en-US" dirty="0">
              <a:latin typeface="Arial" pitchFamily="34" charset="0"/>
              <a:cs typeface="Arial" pitchFamily="34" charset="0"/>
            </a:endParaRPr>
          </a:p>
        </p:txBody>
      </p:sp>
      <p:sp>
        <p:nvSpPr>
          <p:cNvPr id="122891" name="Rectangle 11"/>
          <p:cNvSpPr>
            <a:spLocks noChangeArrowheads="1"/>
          </p:cNvSpPr>
          <p:nvPr/>
        </p:nvSpPr>
        <p:spPr bwMode="auto">
          <a:xfrm>
            <a:off x="5365750" y="1341438"/>
            <a:ext cx="2806700"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كوفلنتيّة قُطبيّة</a:t>
            </a:r>
            <a:endParaRPr lang="en-US" dirty="0">
              <a:latin typeface="Arial" pitchFamily="34" charset="0"/>
              <a:cs typeface="Arial" pitchFamily="34" charset="0"/>
            </a:endParaRPr>
          </a:p>
        </p:txBody>
      </p:sp>
      <p:sp>
        <p:nvSpPr>
          <p:cNvPr id="122892" name="Rectangle 12"/>
          <p:cNvSpPr>
            <a:spLocks noChangeArrowheads="1"/>
          </p:cNvSpPr>
          <p:nvPr/>
        </p:nvSpPr>
        <p:spPr bwMode="auto">
          <a:xfrm>
            <a:off x="5724525" y="836613"/>
            <a:ext cx="2879725"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أيونيّة</a:t>
            </a:r>
            <a:endParaRPr lang="en-US" dirty="0">
              <a:latin typeface="Arial" pitchFamily="34" charset="0"/>
              <a:cs typeface="Arial" pitchFamily="34" charset="0"/>
            </a:endParaRPr>
          </a:p>
        </p:txBody>
      </p:sp>
      <p:sp>
        <p:nvSpPr>
          <p:cNvPr id="21511" name="AutoShape 13"/>
          <p:cNvSpPr>
            <a:spLocks noChangeArrowheads="1"/>
          </p:cNvSpPr>
          <p:nvPr/>
        </p:nvSpPr>
        <p:spPr bwMode="auto">
          <a:xfrm>
            <a:off x="1476375" y="3429000"/>
            <a:ext cx="6696075" cy="720725"/>
          </a:xfrm>
          <a:prstGeom prst="rightArrow">
            <a:avLst>
              <a:gd name="adj1" fmla="val 49861"/>
              <a:gd name="adj2" fmla="val 116651"/>
            </a:avLst>
          </a:prstGeom>
          <a:gradFill rotWithShape="1">
            <a:gsLst>
              <a:gs pos="0">
                <a:srgbClr val="66CCFF"/>
              </a:gs>
              <a:gs pos="100000">
                <a:srgbClr val="376E8A">
                  <a:alpha val="98000"/>
                </a:srgbClr>
              </a:gs>
            </a:gsLst>
            <a:lin ang="5400000" scaled="1"/>
          </a:gradFill>
          <a:ln w="9525">
            <a:solidFill>
              <a:schemeClr val="tx1"/>
            </a:solidFill>
            <a:miter lim="800000"/>
            <a:headEnd/>
            <a:tailEnd/>
          </a:ln>
        </p:spPr>
        <p:txBody>
          <a:bodyPr wrap="none" anchor="ctr"/>
          <a:lstStyle/>
          <a:p>
            <a:pPr algn="ctr" rtl="0"/>
            <a:r>
              <a:rPr lang="ar-SA" dirty="0" smtClean="0"/>
              <a:t>إرتفاع بقوّة الروابط</a:t>
            </a:r>
            <a:endParaRPr lang="en-US" dirty="0"/>
          </a:p>
        </p:txBody>
      </p:sp>
      <p:sp>
        <p:nvSpPr>
          <p:cNvPr id="10"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21513" name="כותרת 11"/>
          <p:cNvSpPr>
            <a:spLocks noGrp="1"/>
          </p:cNvSpPr>
          <p:nvPr>
            <p:ph type="title"/>
          </p:nvPr>
        </p:nvSpPr>
        <p:spPr bwMode="auto">
          <a:xfrm>
            <a:off x="760413"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تلخيص</a:t>
            </a:r>
            <a:r>
              <a:rPr lang="he-IL" sz="2000" b="1" dirty="0" smtClean="0">
                <a:solidFill>
                  <a:srgbClr val="FF6600"/>
                </a:solidFill>
              </a:rPr>
              <a:t>: </a:t>
            </a:r>
            <a:r>
              <a:rPr lang="ar-SA" sz="2000" b="1" dirty="0" smtClean="0">
                <a:solidFill>
                  <a:srgbClr val="FF6600"/>
                </a:solidFill>
              </a:rPr>
              <a:t>مُقارنة بين قوّة الروابط </a:t>
            </a:r>
            <a:r>
              <a:rPr lang="ar-SA" sz="2000" b="1" dirty="0" smtClean="0">
                <a:solidFill>
                  <a:srgbClr val="FF6600"/>
                </a:solidFill>
              </a:rPr>
              <a:t>المُختلفة</a:t>
            </a:r>
            <a:r>
              <a:rPr lang="ar-SA" sz="2000" b="1" dirty="0" smtClean="0">
                <a:solidFill>
                  <a:srgbClr val="FF6600"/>
                </a:solidFill>
              </a:rPr>
              <a:t>،</a:t>
            </a:r>
            <a:r>
              <a:rPr lang="he-IL" sz="2000" b="1" dirty="0" smtClean="0">
                <a:solidFill>
                  <a:srgbClr val="FF6600"/>
                </a:solidFill>
              </a:rPr>
              <a:t> </a:t>
            </a:r>
            <a:r>
              <a:rPr lang="ar-SA" sz="2000" b="1" dirty="0" smtClean="0">
                <a:solidFill>
                  <a:srgbClr val="FF6600"/>
                </a:solidFill>
              </a:rPr>
              <a:t>سؤال رقم </a:t>
            </a:r>
            <a:r>
              <a:rPr lang="he-IL" sz="2000" b="1" dirty="0" smtClean="0">
                <a:solidFill>
                  <a:srgbClr val="FF6600"/>
                </a:solidFill>
              </a:rPr>
              <a:t> 4</a:t>
            </a:r>
            <a:br>
              <a:rPr lang="he-IL" sz="2000" b="1" dirty="0" smtClean="0">
                <a:solidFill>
                  <a:srgbClr val="FF6600"/>
                </a:solidFill>
              </a:rPr>
            </a:br>
            <a:endParaRPr lang="he-IL" sz="2000" dirty="0" smtClean="0"/>
          </a:p>
        </p:txBody>
      </p:sp>
      <p:sp>
        <p:nvSpPr>
          <p:cNvPr id="21514" name="מציין מיקום של מספר שקופית 11"/>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B087372D-4794-4742-B66A-DCB1ADFFD136}" type="slidenum">
              <a:rPr lang="ar-SA" smtClean="0"/>
              <a:pPr>
                <a:defRPr/>
              </a:pPr>
              <a:t>15</a:t>
            </a:fld>
            <a:endParaRPr lang="en-US" dirty="0" smtClean="0"/>
          </a:p>
        </p:txBody>
      </p:sp>
      <p:sp>
        <p:nvSpPr>
          <p:cNvPr id="14" name="TextBox 13"/>
          <p:cNvSpPr txBox="1"/>
          <p:nvPr/>
        </p:nvSpPr>
        <p:spPr>
          <a:xfrm>
            <a:off x="323850" y="4508500"/>
            <a:ext cx="8183563" cy="67710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1D4C72"/>
                </a:solidFill>
                <a:latin typeface="Simplified Arabic" pitchFamily="18" charset="-78"/>
                <a:cs typeface="Simplified Arabic" pitchFamily="18" charset="-78"/>
              </a:rPr>
              <a:t>سؤال</a:t>
            </a:r>
            <a:r>
              <a:rPr lang="he-IL" b="1" dirty="0" smtClean="0">
                <a:solidFill>
                  <a:srgbClr val="1D4C72"/>
                </a:solidFill>
                <a:latin typeface="Simplified Arabic" pitchFamily="18" charset="-78"/>
                <a:cs typeface="+mn-cs"/>
              </a:rPr>
              <a:t> </a:t>
            </a:r>
            <a:r>
              <a:rPr lang="ar-SA" b="1" dirty="0" smtClean="0">
                <a:solidFill>
                  <a:srgbClr val="1D4C72"/>
                </a:solidFill>
                <a:latin typeface="Simplified Arabic" pitchFamily="18" charset="-78"/>
                <a:cs typeface="+mn-cs"/>
              </a:rPr>
              <a:t>رقم </a:t>
            </a:r>
            <a:r>
              <a:rPr lang="he-IL" b="1" dirty="0" smtClean="0">
                <a:solidFill>
                  <a:srgbClr val="1D4C72"/>
                </a:solidFill>
                <a:latin typeface="Simplified Arabic" pitchFamily="18" charset="-78"/>
                <a:cs typeface="+mn-cs"/>
              </a:rPr>
              <a:t>4</a:t>
            </a:r>
            <a:r>
              <a:rPr lang="he-IL" b="1" dirty="0">
                <a:solidFill>
                  <a:srgbClr val="1D4C72"/>
                </a:solidFill>
                <a:latin typeface="Simplified Arabic" pitchFamily="18" charset="-78"/>
                <a:cs typeface="+mn-cs"/>
              </a:rPr>
              <a:t>:</a:t>
            </a:r>
          </a:p>
          <a:p>
            <a:pPr fontAlgn="auto">
              <a:spcBef>
                <a:spcPts val="0"/>
              </a:spcBef>
              <a:spcAft>
                <a:spcPts val="0"/>
              </a:spcAft>
              <a:defRPr/>
            </a:pPr>
            <a:r>
              <a:rPr lang="ar-SA" sz="2000" dirty="0" smtClean="0">
                <a:solidFill>
                  <a:srgbClr val="1D4C72"/>
                </a:solidFill>
                <a:latin typeface="Simplified Arabic" pitchFamily="18" charset="-78"/>
                <a:cs typeface="Simplified Arabic" pitchFamily="18" charset="-78"/>
              </a:rPr>
              <a:t>ماذا يُمكنكم أن تستنتجوا من التخطيط أعلاه بالنسبة للقوّة النسبيّة للروابط المُختلفة؟ </a:t>
            </a:r>
            <a:endParaRPr lang="he-IL" sz="2000" dirty="0">
              <a:solidFill>
                <a:srgbClr val="1D4C72"/>
              </a:solidFill>
              <a:latin typeface="Simplified Arabic" pitchFamily="18" charset="-78"/>
              <a:cs typeface="+mn-cs"/>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8" name="Rectangle 8"/>
          <p:cNvSpPr>
            <a:spLocks noChangeArrowheads="1"/>
          </p:cNvSpPr>
          <p:nvPr/>
        </p:nvSpPr>
        <p:spPr bwMode="auto">
          <a:xfrm>
            <a:off x="539750" y="2708275"/>
            <a:ext cx="2736850"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تأثير مُتبادل من نوع </a:t>
            </a:r>
            <a:r>
              <a:rPr lang="ar-SA" dirty="0" smtClean="0">
                <a:latin typeface="Arial" pitchFamily="34" charset="0"/>
                <a:cs typeface="Arial" pitchFamily="34" charset="0"/>
              </a:rPr>
              <a:t>فان </a:t>
            </a:r>
            <a:r>
              <a:rPr lang="ar-SA" dirty="0" err="1" smtClean="0">
                <a:latin typeface="Arial" pitchFamily="34" charset="0"/>
                <a:cs typeface="Arial" pitchFamily="34" charset="0"/>
              </a:rPr>
              <a:t>دارفالس</a:t>
            </a:r>
            <a:endParaRPr lang="en-US" dirty="0">
              <a:latin typeface="Arial" pitchFamily="34" charset="0"/>
              <a:cs typeface="Arial" pitchFamily="34" charset="0"/>
            </a:endParaRPr>
          </a:p>
        </p:txBody>
      </p:sp>
      <p:sp>
        <p:nvSpPr>
          <p:cNvPr id="122889" name="Rectangle 9"/>
          <p:cNvSpPr>
            <a:spLocks noChangeArrowheads="1"/>
          </p:cNvSpPr>
          <p:nvPr/>
        </p:nvSpPr>
        <p:spPr bwMode="auto">
          <a:xfrm>
            <a:off x="2700338" y="2205038"/>
            <a:ext cx="2735262"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هيدروجينيَّة</a:t>
            </a:r>
            <a:endParaRPr lang="en-US" dirty="0">
              <a:latin typeface="Arial" pitchFamily="34" charset="0"/>
              <a:cs typeface="Arial" pitchFamily="34" charset="0"/>
            </a:endParaRPr>
          </a:p>
        </p:txBody>
      </p:sp>
      <p:sp>
        <p:nvSpPr>
          <p:cNvPr id="122890" name="Rectangle 10"/>
          <p:cNvSpPr>
            <a:spLocks noChangeArrowheads="1"/>
          </p:cNvSpPr>
          <p:nvPr/>
        </p:nvSpPr>
        <p:spPr bwMode="auto">
          <a:xfrm>
            <a:off x="5076825" y="1700213"/>
            <a:ext cx="2735263"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كوفلنتيّة</a:t>
            </a:r>
            <a:endParaRPr lang="en-US" dirty="0">
              <a:latin typeface="Arial" pitchFamily="34" charset="0"/>
              <a:cs typeface="Arial" pitchFamily="34" charset="0"/>
            </a:endParaRPr>
          </a:p>
        </p:txBody>
      </p:sp>
      <p:sp>
        <p:nvSpPr>
          <p:cNvPr id="122891" name="Rectangle 11"/>
          <p:cNvSpPr>
            <a:spLocks noChangeArrowheads="1"/>
          </p:cNvSpPr>
          <p:nvPr/>
        </p:nvSpPr>
        <p:spPr bwMode="auto">
          <a:xfrm>
            <a:off x="5365750" y="1196975"/>
            <a:ext cx="2806700"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كوفلنتيّة قُطبيّة</a:t>
            </a:r>
            <a:endParaRPr lang="en-US" dirty="0">
              <a:latin typeface="Arial" pitchFamily="34" charset="0"/>
              <a:cs typeface="Arial" pitchFamily="34" charset="0"/>
            </a:endParaRPr>
          </a:p>
        </p:txBody>
      </p:sp>
      <p:sp>
        <p:nvSpPr>
          <p:cNvPr id="122892" name="Rectangle 12"/>
          <p:cNvSpPr>
            <a:spLocks noChangeArrowheads="1"/>
          </p:cNvSpPr>
          <p:nvPr/>
        </p:nvSpPr>
        <p:spPr bwMode="auto">
          <a:xfrm>
            <a:off x="5724525" y="692150"/>
            <a:ext cx="2879725" cy="431800"/>
          </a:xfrm>
          <a:prstGeom prst="rect">
            <a:avLst/>
          </a:prstGeom>
          <a:gradFill rotWithShape="1">
            <a:gsLst>
              <a:gs pos="0">
                <a:schemeClr val="folHlink"/>
              </a:gs>
              <a:gs pos="100000">
                <a:schemeClr val="folHlink">
                  <a:gamma/>
                  <a:tint val="0"/>
                  <a:invGamma/>
                </a:schemeClr>
              </a:gs>
            </a:gsLst>
            <a:lin ang="5400000" scaled="1"/>
          </a:gradFill>
          <a:ln w="9525">
            <a:solidFill>
              <a:schemeClr val="tx1"/>
            </a:solidFill>
            <a:miter lim="800000"/>
            <a:headEnd/>
            <a:tailEnd/>
          </a:ln>
          <a:effectLst/>
        </p:spPr>
        <p:txBody>
          <a:bodyPr wrap="none" anchor="ctr"/>
          <a:lstStyle/>
          <a:p>
            <a:pPr algn="ctr" rtl="0">
              <a:defRPr/>
            </a:pPr>
            <a:r>
              <a:rPr lang="ar-SA" dirty="0" smtClean="0">
                <a:latin typeface="Arial" pitchFamily="34" charset="0"/>
                <a:cs typeface="Arial" pitchFamily="34" charset="0"/>
              </a:rPr>
              <a:t>روابط أيونيّة</a:t>
            </a:r>
            <a:endParaRPr lang="en-US" dirty="0">
              <a:latin typeface="Arial" pitchFamily="34" charset="0"/>
              <a:cs typeface="Arial" pitchFamily="34" charset="0"/>
            </a:endParaRPr>
          </a:p>
        </p:txBody>
      </p:sp>
      <p:sp>
        <p:nvSpPr>
          <p:cNvPr id="22535" name="AutoShape 13"/>
          <p:cNvSpPr>
            <a:spLocks noChangeArrowheads="1"/>
          </p:cNvSpPr>
          <p:nvPr/>
        </p:nvSpPr>
        <p:spPr bwMode="auto">
          <a:xfrm>
            <a:off x="1476375" y="2997200"/>
            <a:ext cx="6696075" cy="720725"/>
          </a:xfrm>
          <a:prstGeom prst="rightArrow">
            <a:avLst>
              <a:gd name="adj1" fmla="val 49861"/>
              <a:gd name="adj2" fmla="val 116651"/>
            </a:avLst>
          </a:prstGeom>
          <a:gradFill rotWithShape="1">
            <a:gsLst>
              <a:gs pos="0">
                <a:srgbClr val="66CCFF"/>
              </a:gs>
              <a:gs pos="100000">
                <a:srgbClr val="376E8A">
                  <a:alpha val="98000"/>
                </a:srgbClr>
              </a:gs>
            </a:gsLst>
            <a:lin ang="5400000" scaled="1"/>
          </a:gradFill>
          <a:ln w="9525">
            <a:solidFill>
              <a:schemeClr val="tx1"/>
            </a:solidFill>
            <a:miter lim="800000"/>
            <a:headEnd/>
            <a:tailEnd/>
          </a:ln>
        </p:spPr>
        <p:txBody>
          <a:bodyPr wrap="none" anchor="ctr"/>
          <a:lstStyle/>
          <a:p>
            <a:pPr algn="ctr" rtl="0"/>
            <a:r>
              <a:rPr lang="ar-SA" dirty="0" smtClean="0"/>
              <a:t>إرتفاع بقوّة الروابط</a:t>
            </a:r>
            <a:endParaRPr lang="en-US" dirty="0"/>
          </a:p>
        </p:txBody>
      </p:sp>
      <p:sp>
        <p:nvSpPr>
          <p:cNvPr id="10"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22537" name="כותרת 14"/>
          <p:cNvSpPr>
            <a:spLocks noGrp="1"/>
          </p:cNvSpPr>
          <p:nvPr>
            <p:ph type="title"/>
          </p:nvPr>
        </p:nvSpPr>
        <p:spPr bwMode="auto">
          <a:xfrm>
            <a:off x="971550"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تلخيص</a:t>
            </a:r>
            <a:r>
              <a:rPr lang="he-IL" sz="2000" b="1" dirty="0" smtClean="0">
                <a:solidFill>
                  <a:srgbClr val="FF6600"/>
                </a:solidFill>
              </a:rPr>
              <a:t>: </a:t>
            </a:r>
            <a:r>
              <a:rPr lang="ar-SA" sz="2000" b="1" dirty="0" smtClean="0">
                <a:solidFill>
                  <a:srgbClr val="FF6600"/>
                </a:solidFill>
              </a:rPr>
              <a:t>مُقارنة بين قوّة الروابط </a:t>
            </a:r>
            <a:r>
              <a:rPr lang="ar-SA" sz="2000" b="1" dirty="0" smtClean="0">
                <a:solidFill>
                  <a:srgbClr val="FF6600"/>
                </a:solidFill>
              </a:rPr>
              <a:t>المُختلفة،</a:t>
            </a:r>
            <a:r>
              <a:rPr lang="he-IL" sz="2000" b="1" dirty="0" smtClean="0">
                <a:solidFill>
                  <a:srgbClr val="FF6600"/>
                </a:solidFill>
              </a:rPr>
              <a:t> </a:t>
            </a:r>
            <a:r>
              <a:rPr lang="ar-SA" sz="2000" b="1" dirty="0" smtClean="0">
                <a:solidFill>
                  <a:srgbClr val="FF6600"/>
                </a:solidFill>
              </a:rPr>
              <a:t>جواب سؤال </a:t>
            </a:r>
            <a:r>
              <a:rPr lang="ar-SA" sz="2000" b="1" dirty="0" smtClean="0">
                <a:solidFill>
                  <a:srgbClr val="FF6600"/>
                </a:solidFill>
              </a:rPr>
              <a:t>رقم </a:t>
            </a:r>
            <a:r>
              <a:rPr lang="he-IL" sz="2000" b="1" dirty="0" smtClean="0">
                <a:solidFill>
                  <a:srgbClr val="FF6600"/>
                </a:solidFill>
              </a:rPr>
              <a:t> 4 </a:t>
            </a:r>
            <a:br>
              <a:rPr lang="he-IL" sz="2000" b="1" dirty="0" smtClean="0">
                <a:solidFill>
                  <a:srgbClr val="FF6600"/>
                </a:solidFill>
              </a:rPr>
            </a:br>
            <a:endParaRPr lang="he-IL" sz="2000" dirty="0" smtClean="0"/>
          </a:p>
        </p:txBody>
      </p:sp>
      <p:sp>
        <p:nvSpPr>
          <p:cNvPr id="22538" name="מציין מיקום של מספר שקופית 11"/>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E4BB890D-E734-40FA-9BCA-16B32B5EE831}" type="slidenum">
              <a:rPr lang="ar-SA" smtClean="0"/>
              <a:pPr>
                <a:defRPr/>
              </a:pPr>
              <a:t>16</a:t>
            </a:fld>
            <a:endParaRPr lang="en-US" dirty="0" smtClean="0"/>
          </a:p>
        </p:txBody>
      </p:sp>
      <p:sp>
        <p:nvSpPr>
          <p:cNvPr id="14" name="TextBox 13"/>
          <p:cNvSpPr txBox="1"/>
          <p:nvPr/>
        </p:nvSpPr>
        <p:spPr>
          <a:xfrm>
            <a:off x="611188" y="3789363"/>
            <a:ext cx="8183562" cy="646331"/>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1D4C72"/>
                </a:solidFill>
                <a:latin typeface="+mn-lt"/>
                <a:cs typeface="+mn-cs"/>
              </a:rPr>
              <a:t>سؤال رقم </a:t>
            </a:r>
            <a:r>
              <a:rPr lang="he-IL" b="1" dirty="0" smtClean="0">
                <a:solidFill>
                  <a:srgbClr val="1D4C72"/>
                </a:solidFill>
                <a:latin typeface="+mn-lt"/>
                <a:cs typeface="+mn-cs"/>
              </a:rPr>
              <a:t> </a:t>
            </a:r>
            <a:r>
              <a:rPr lang="he-IL" b="1" dirty="0">
                <a:solidFill>
                  <a:srgbClr val="1D4C72"/>
                </a:solidFill>
                <a:latin typeface="+mn-lt"/>
                <a:cs typeface="+mn-cs"/>
              </a:rPr>
              <a:t>4:</a:t>
            </a:r>
          </a:p>
          <a:p>
            <a:pPr fontAlgn="auto">
              <a:spcBef>
                <a:spcPts val="0"/>
              </a:spcBef>
              <a:spcAft>
                <a:spcPts val="0"/>
              </a:spcAft>
              <a:defRPr/>
            </a:pPr>
            <a:r>
              <a:rPr lang="ar-SA" dirty="0" smtClean="0">
                <a:solidFill>
                  <a:srgbClr val="1D4C72"/>
                </a:solidFill>
                <a:latin typeface="Simplified Arabic" pitchFamily="18" charset="-78"/>
                <a:cs typeface="Simplified Arabic" pitchFamily="18" charset="-78"/>
              </a:rPr>
              <a:t>ماذا يُمكنكم أن تستنتجوا من التخطيط أعلاه بالنسبة للقوّة النسبيّة للروابط المُختلفة؟ </a:t>
            </a:r>
            <a:endParaRPr lang="he-IL" dirty="0">
              <a:solidFill>
                <a:srgbClr val="1D4C72"/>
              </a:solidFill>
              <a:latin typeface="Simplified Arabic" pitchFamily="18" charset="-78"/>
            </a:endParaRPr>
          </a:p>
        </p:txBody>
      </p:sp>
      <p:sp>
        <p:nvSpPr>
          <p:cNvPr id="13" name="Rectangle 12"/>
          <p:cNvSpPr/>
          <p:nvPr/>
        </p:nvSpPr>
        <p:spPr>
          <a:xfrm>
            <a:off x="357158" y="4429132"/>
            <a:ext cx="8501122" cy="2232025"/>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spcBef>
                <a:spcPts val="0"/>
              </a:spcBef>
              <a:spcAft>
                <a:spcPts val="0"/>
              </a:spcAft>
              <a:defRPr/>
            </a:pPr>
            <a:r>
              <a:rPr lang="ar-SA" b="1" dirty="0" smtClean="0">
                <a:solidFill>
                  <a:schemeClr val="tx1"/>
                </a:solidFill>
              </a:rPr>
              <a:t>الجواب</a:t>
            </a:r>
            <a:r>
              <a:rPr lang="he-IL" b="1" dirty="0" smtClean="0">
                <a:solidFill>
                  <a:schemeClr val="tx1"/>
                </a:solidFill>
              </a:rPr>
              <a:t>:</a:t>
            </a:r>
            <a:endParaRPr lang="he-IL" b="1" dirty="0">
              <a:solidFill>
                <a:schemeClr val="tx1"/>
              </a:solidFill>
            </a:endParaRPr>
          </a:p>
          <a:p>
            <a:pPr algn="just" fontAlgn="auto">
              <a:spcBef>
                <a:spcPts val="0"/>
              </a:spcBef>
              <a:spcAft>
                <a:spcPts val="0"/>
              </a:spcAft>
              <a:defRPr/>
            </a:pPr>
            <a:r>
              <a:rPr lang="ar-SA" dirty="0" smtClean="0">
                <a:solidFill>
                  <a:schemeClr val="tx1"/>
                </a:solidFill>
              </a:rPr>
              <a:t>من التخطيط المُعطى يُمكن ان نستنتج أن الروابط </a:t>
            </a:r>
            <a:r>
              <a:rPr lang="ar-SA" dirty="0" smtClean="0">
                <a:solidFill>
                  <a:schemeClr val="tx1"/>
                </a:solidFill>
              </a:rPr>
              <a:t>بين الجزيئيَّة </a:t>
            </a:r>
            <a:r>
              <a:rPr lang="ar-SA" dirty="0" smtClean="0">
                <a:solidFill>
                  <a:schemeClr val="tx1"/>
                </a:solidFill>
              </a:rPr>
              <a:t>أضعف من الروابط الكوفلنتيَّة والأيونيَّة، وكذلك أنّ قوى </a:t>
            </a:r>
            <a:r>
              <a:rPr lang="ar-SA" dirty="0" smtClean="0">
                <a:solidFill>
                  <a:schemeClr val="tx1"/>
                </a:solidFill>
              </a:rPr>
              <a:t>فان </a:t>
            </a:r>
            <a:r>
              <a:rPr lang="ar-SA" dirty="0" err="1" smtClean="0">
                <a:solidFill>
                  <a:schemeClr val="tx1"/>
                </a:solidFill>
              </a:rPr>
              <a:t>دارفالس</a:t>
            </a:r>
            <a:r>
              <a:rPr lang="ar-SA" dirty="0" smtClean="0">
                <a:solidFill>
                  <a:schemeClr val="tx1"/>
                </a:solidFill>
              </a:rPr>
              <a:t> </a:t>
            </a:r>
            <a:r>
              <a:rPr lang="ar-SA" dirty="0" smtClean="0">
                <a:solidFill>
                  <a:schemeClr val="tx1"/>
                </a:solidFill>
              </a:rPr>
              <a:t>بشكل عام أضعف من قوى الروابط الهيدروجينيَّة.</a:t>
            </a:r>
            <a:r>
              <a:rPr lang="he-IL" dirty="0" smtClean="0">
                <a:solidFill>
                  <a:schemeClr val="tx1"/>
                </a:solidFill>
              </a:rPr>
              <a:t> </a:t>
            </a:r>
            <a:r>
              <a:rPr lang="ar-SA" dirty="0" smtClean="0">
                <a:solidFill>
                  <a:schemeClr val="tx1"/>
                </a:solidFill>
              </a:rPr>
              <a:t>على الرغم من ذلك، هنالك حالات فيها تتواجد العديد من الروابط الهيدروجينيَّة بين جزيئات مادّة ما وتكون هذه الروابط أقوى من الرابط الكوفلنتي. </a:t>
            </a:r>
            <a:r>
              <a:rPr lang="ar-SA" dirty="0" smtClean="0">
                <a:solidFill>
                  <a:schemeClr val="tx1"/>
                </a:solidFill>
              </a:rPr>
              <a:t>حقًّا</a:t>
            </a:r>
            <a:r>
              <a:rPr lang="ar-SA" dirty="0" smtClean="0">
                <a:solidFill>
                  <a:schemeClr val="tx1"/>
                </a:solidFill>
              </a:rPr>
              <a:t>،</a:t>
            </a:r>
            <a:r>
              <a:rPr lang="he-IL" dirty="0" smtClean="0">
                <a:solidFill>
                  <a:schemeClr val="tx1"/>
                </a:solidFill>
              </a:rPr>
              <a:t> </a:t>
            </a:r>
            <a:r>
              <a:rPr lang="ar-SA" dirty="0" smtClean="0">
                <a:solidFill>
                  <a:schemeClr val="tx1"/>
                </a:solidFill>
              </a:rPr>
              <a:t>الروابط الهيدروجينيَّة أقوى من قوى </a:t>
            </a:r>
            <a:r>
              <a:rPr lang="ar-SA" dirty="0" smtClean="0">
                <a:solidFill>
                  <a:schemeClr val="tx1"/>
                </a:solidFill>
              </a:rPr>
              <a:t>فان </a:t>
            </a:r>
            <a:r>
              <a:rPr lang="ar-SA" dirty="0" err="1" smtClean="0">
                <a:solidFill>
                  <a:schemeClr val="tx1"/>
                </a:solidFill>
              </a:rPr>
              <a:t>دارفالس</a:t>
            </a:r>
            <a:r>
              <a:rPr lang="ar-SA" dirty="0" smtClean="0">
                <a:solidFill>
                  <a:schemeClr val="tx1"/>
                </a:solidFill>
              </a:rPr>
              <a:t>،</a:t>
            </a:r>
            <a:r>
              <a:rPr lang="he-IL" dirty="0" smtClean="0">
                <a:solidFill>
                  <a:schemeClr val="tx1"/>
                </a:solidFill>
              </a:rPr>
              <a:t> </a:t>
            </a:r>
            <a:r>
              <a:rPr lang="ar-SA" dirty="0" smtClean="0">
                <a:solidFill>
                  <a:schemeClr val="tx1"/>
                </a:solidFill>
              </a:rPr>
              <a:t>ولكن هذا ليس صحيحًا</a:t>
            </a:r>
            <a:r>
              <a:rPr lang="he-IL" dirty="0" smtClean="0">
                <a:solidFill>
                  <a:schemeClr val="tx1"/>
                </a:solidFill>
              </a:rPr>
              <a:t> </a:t>
            </a:r>
            <a:r>
              <a:rPr lang="ar-SA" u="sng" dirty="0" smtClean="0">
                <a:solidFill>
                  <a:schemeClr val="tx1"/>
                </a:solidFill>
              </a:rPr>
              <a:t>دائمًا</a:t>
            </a:r>
            <a:r>
              <a:rPr lang="he-IL" dirty="0" smtClean="0">
                <a:solidFill>
                  <a:schemeClr val="tx1"/>
                </a:solidFill>
              </a:rPr>
              <a:t>. </a:t>
            </a:r>
            <a:r>
              <a:rPr lang="ar-SA" dirty="0" smtClean="0">
                <a:solidFill>
                  <a:schemeClr val="tx1"/>
                </a:solidFill>
              </a:rPr>
              <a:t>هنالك حالات تكون فيها السحابة الإلكترونيَّة للمادة كبيرة. هذا يؤدي لأن تكون قوى </a:t>
            </a:r>
            <a:r>
              <a:rPr lang="ar-SA" dirty="0" smtClean="0">
                <a:solidFill>
                  <a:schemeClr val="tx1"/>
                </a:solidFill>
              </a:rPr>
              <a:t>فان </a:t>
            </a:r>
            <a:r>
              <a:rPr lang="ar-SA" dirty="0" err="1" smtClean="0">
                <a:solidFill>
                  <a:schemeClr val="tx1"/>
                </a:solidFill>
              </a:rPr>
              <a:t>دارفالس</a:t>
            </a:r>
            <a:r>
              <a:rPr lang="ar-SA" dirty="0" smtClean="0">
                <a:solidFill>
                  <a:schemeClr val="tx1"/>
                </a:solidFill>
              </a:rPr>
              <a:t> </a:t>
            </a:r>
            <a:r>
              <a:rPr lang="ar-SA" dirty="0" smtClean="0">
                <a:solidFill>
                  <a:schemeClr val="tx1"/>
                </a:solidFill>
              </a:rPr>
              <a:t>أقوى من قوى الروابط </a:t>
            </a:r>
            <a:r>
              <a:rPr lang="ar-SA" dirty="0" smtClean="0">
                <a:solidFill>
                  <a:schemeClr val="tx1"/>
                </a:solidFill>
              </a:rPr>
              <a:t>الهيدروجينيَّة </a:t>
            </a:r>
            <a:r>
              <a:rPr lang="ar-SA" dirty="0" smtClean="0">
                <a:solidFill>
                  <a:schemeClr val="tx1"/>
                </a:solidFill>
              </a:rPr>
              <a:t>الموجودة بين جزيئات مادة سحابتها الإلكترونيَّة صغيرة. يجب فحص كل حالة بتمعُّن</a:t>
            </a:r>
            <a:r>
              <a:rPr lang="he-IL" dirty="0" smtClean="0">
                <a:solidFill>
                  <a:schemeClr val="tx1"/>
                </a:solidFill>
              </a:rPr>
              <a:t>. </a:t>
            </a:r>
            <a:r>
              <a:rPr lang="ar-SA" b="1" dirty="0" smtClean="0">
                <a:solidFill>
                  <a:srgbClr val="FF6600"/>
                </a:solidFill>
              </a:rPr>
              <a:t>في حالات غير مُتوقّعة </a:t>
            </a:r>
            <a:r>
              <a:rPr lang="ar-SA" b="1" dirty="0" smtClean="0">
                <a:solidFill>
                  <a:srgbClr val="FF6600"/>
                </a:solidFill>
              </a:rPr>
              <a:t>كهذه</a:t>
            </a:r>
            <a:r>
              <a:rPr lang="ar-SA" b="1" dirty="0" smtClean="0">
                <a:solidFill>
                  <a:srgbClr val="FF6600"/>
                </a:solidFill>
              </a:rPr>
              <a:t>،</a:t>
            </a:r>
            <a:r>
              <a:rPr lang="he-IL" b="1" dirty="0" smtClean="0">
                <a:solidFill>
                  <a:srgbClr val="FF6600"/>
                </a:solidFill>
              </a:rPr>
              <a:t> </a:t>
            </a:r>
            <a:r>
              <a:rPr lang="ar-SA" b="1" dirty="0" smtClean="0">
                <a:solidFill>
                  <a:srgbClr val="FF6600"/>
                </a:solidFill>
              </a:rPr>
              <a:t>غير مطلوب من التلميذ أن يتنبأ أي رابط سيكون أقوى. وإنمّا، على التلميذ أن يشرح المُعطيات التي حصل عليها. </a:t>
            </a:r>
            <a:endParaRPr lang="he-IL" b="1" dirty="0">
              <a:solidFill>
                <a:srgbClr val="FF6600"/>
              </a:solidFill>
            </a:endParaRPr>
          </a:p>
          <a:p>
            <a:pPr algn="just" fontAlgn="auto">
              <a:spcBef>
                <a:spcPts val="0"/>
              </a:spcBef>
              <a:spcAft>
                <a:spcPts val="0"/>
              </a:spcAft>
              <a:defRPr/>
            </a:pPr>
            <a:endParaRPr lang="he-IL" u="sng" dirty="0">
              <a:solidFill>
                <a:schemeClr val="tx1">
                  <a:lumMod val="65000"/>
                  <a:lumOff val="35000"/>
                </a:schemeClr>
              </a:solidFill>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6" name="TextBox 5"/>
          <p:cNvSpPr txBox="1"/>
          <p:nvPr/>
        </p:nvSpPr>
        <p:spPr>
          <a:xfrm>
            <a:off x="250825" y="692150"/>
            <a:ext cx="8183563" cy="147732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lnSpc>
                <a:spcPct val="150000"/>
              </a:lnSpc>
              <a:spcBef>
                <a:spcPts val="0"/>
              </a:spcBef>
              <a:spcAft>
                <a:spcPts val="0"/>
              </a:spcAft>
              <a:defRPr/>
            </a:pPr>
            <a:r>
              <a:rPr lang="ar-SA" b="1" dirty="0" smtClean="0">
                <a:solidFill>
                  <a:srgbClr val="1D4C72"/>
                </a:solidFill>
                <a:latin typeface="+mn-lt"/>
                <a:cs typeface="+mn-cs"/>
              </a:rPr>
              <a:t>سؤال رقم </a:t>
            </a:r>
            <a:r>
              <a:rPr lang="he-IL" b="1" dirty="0" smtClean="0">
                <a:solidFill>
                  <a:srgbClr val="1D4C72"/>
                </a:solidFill>
                <a:latin typeface="+mn-lt"/>
                <a:cs typeface="+mn-cs"/>
              </a:rPr>
              <a:t> </a:t>
            </a:r>
            <a:r>
              <a:rPr lang="he-IL" b="1" dirty="0">
                <a:solidFill>
                  <a:srgbClr val="1D4C72"/>
                </a:solidFill>
                <a:latin typeface="+mn-lt"/>
                <a:cs typeface="+mn-cs"/>
              </a:rPr>
              <a:t>5:</a:t>
            </a:r>
          </a:p>
          <a:p>
            <a:pPr>
              <a:lnSpc>
                <a:spcPct val="150000"/>
              </a:lnSpc>
              <a:spcBef>
                <a:spcPct val="50000"/>
              </a:spcBef>
              <a:defRPr/>
            </a:pPr>
            <a:r>
              <a:rPr lang="en-US" dirty="0">
                <a:solidFill>
                  <a:srgbClr val="1D4C72"/>
                </a:solidFill>
                <a:latin typeface="Arial" pitchFamily="34" charset="0"/>
                <a:cs typeface="Arial" pitchFamily="34" charset="0"/>
              </a:rPr>
              <a:t>I</a:t>
            </a:r>
            <a:r>
              <a:rPr lang="en-US" baseline="-25000" dirty="0">
                <a:solidFill>
                  <a:srgbClr val="1D4C72"/>
                </a:solidFill>
                <a:latin typeface="Arial" pitchFamily="34" charset="0"/>
                <a:cs typeface="Arial" pitchFamily="34" charset="0"/>
              </a:rPr>
              <a:t>2</a:t>
            </a:r>
            <a:r>
              <a:rPr lang="he-IL" baseline="-25000" dirty="0">
                <a:solidFill>
                  <a:srgbClr val="1D4C72"/>
                </a:solidFill>
                <a:latin typeface="Arial" pitchFamily="34" charset="0"/>
                <a:cs typeface="Arial" pitchFamily="34" charset="0"/>
              </a:rPr>
              <a:t> </a:t>
            </a:r>
            <a:r>
              <a:rPr lang="he-IL" dirty="0">
                <a:solidFill>
                  <a:srgbClr val="1D4C72"/>
                </a:solidFill>
                <a:latin typeface="Arial" pitchFamily="34" charset="0"/>
                <a:cs typeface="Arial" pitchFamily="34" charset="0"/>
              </a:rPr>
              <a:t> </a:t>
            </a:r>
            <a:r>
              <a:rPr lang="ar-SA" dirty="0" smtClean="0">
                <a:solidFill>
                  <a:srgbClr val="1D4C72"/>
                </a:solidFill>
                <a:latin typeface="Arial" pitchFamily="34" charset="0"/>
                <a:cs typeface="Arial" pitchFamily="34" charset="0"/>
              </a:rPr>
              <a:t>يحتوي على تأثير </a:t>
            </a:r>
            <a:r>
              <a:rPr lang="ar-SA" dirty="0" smtClean="0">
                <a:solidFill>
                  <a:srgbClr val="1D4C72"/>
                </a:solidFill>
                <a:latin typeface="Arial" pitchFamily="34" charset="0"/>
                <a:cs typeface="Arial" pitchFamily="34" charset="0"/>
              </a:rPr>
              <a:t>متبادل </a:t>
            </a:r>
            <a:r>
              <a:rPr lang="ar-SA" dirty="0" smtClean="0">
                <a:solidFill>
                  <a:srgbClr val="1D4C72"/>
                </a:solidFill>
                <a:latin typeface="Arial" pitchFamily="34" charset="0"/>
                <a:cs typeface="Arial" pitchFamily="34" charset="0"/>
              </a:rPr>
              <a:t>من نوع </a:t>
            </a:r>
            <a:r>
              <a:rPr lang="ar-SA" dirty="0" smtClean="0">
                <a:solidFill>
                  <a:srgbClr val="1D4C72"/>
                </a:solidFill>
                <a:latin typeface="Arial" pitchFamily="34" charset="0"/>
                <a:cs typeface="Arial" pitchFamily="34" charset="0"/>
              </a:rPr>
              <a:t>فان </a:t>
            </a:r>
            <a:r>
              <a:rPr lang="ar-SA" dirty="0" err="1" smtClean="0">
                <a:solidFill>
                  <a:srgbClr val="1D4C72"/>
                </a:solidFill>
                <a:latin typeface="Arial" pitchFamily="34" charset="0"/>
                <a:cs typeface="Arial" pitchFamily="34" charset="0"/>
              </a:rPr>
              <a:t>دارفالس</a:t>
            </a:r>
            <a:r>
              <a:rPr lang="ar-SA" dirty="0" smtClean="0">
                <a:solidFill>
                  <a:srgbClr val="1D4C72"/>
                </a:solidFill>
                <a:latin typeface="Arial" pitchFamily="34" charset="0"/>
                <a:cs typeface="Arial" pitchFamily="34" charset="0"/>
              </a:rPr>
              <a:t> </a:t>
            </a:r>
            <a:r>
              <a:rPr lang="ar-SA" dirty="0" smtClean="0">
                <a:solidFill>
                  <a:srgbClr val="1D4C72"/>
                </a:solidFill>
                <a:latin typeface="Arial" pitchFamily="34" charset="0"/>
                <a:cs typeface="Arial" pitchFamily="34" charset="0"/>
              </a:rPr>
              <a:t>وهو صلب في درجة حرارة الغُرفة. </a:t>
            </a:r>
            <a:r>
              <a:rPr lang="en-US" dirty="0">
                <a:solidFill>
                  <a:srgbClr val="1D4C72"/>
                </a:solidFill>
                <a:latin typeface="Arial" pitchFamily="34" charset="0"/>
                <a:cs typeface="Arial" pitchFamily="34" charset="0"/>
              </a:rPr>
              <a:t/>
            </a:r>
            <a:br>
              <a:rPr lang="en-US" dirty="0">
                <a:solidFill>
                  <a:srgbClr val="1D4C72"/>
                </a:solidFill>
                <a:latin typeface="Arial" pitchFamily="34" charset="0"/>
                <a:cs typeface="Arial" pitchFamily="34" charset="0"/>
              </a:rPr>
            </a:br>
            <a:r>
              <a:rPr lang="en-US" dirty="0">
                <a:solidFill>
                  <a:srgbClr val="1D4C72"/>
                </a:solidFill>
                <a:latin typeface="Arial" pitchFamily="34" charset="0"/>
                <a:cs typeface="Arial" pitchFamily="34" charset="0"/>
              </a:rPr>
              <a:t>H</a:t>
            </a:r>
            <a:r>
              <a:rPr lang="en-US" baseline="-25000" dirty="0">
                <a:solidFill>
                  <a:srgbClr val="1D4C72"/>
                </a:solidFill>
                <a:latin typeface="Arial" pitchFamily="34" charset="0"/>
                <a:cs typeface="Arial" pitchFamily="34" charset="0"/>
              </a:rPr>
              <a:t>2</a:t>
            </a:r>
            <a:r>
              <a:rPr lang="en-US" dirty="0">
                <a:solidFill>
                  <a:srgbClr val="1D4C72"/>
                </a:solidFill>
                <a:latin typeface="Arial" pitchFamily="34" charset="0"/>
                <a:cs typeface="Arial" pitchFamily="34" charset="0"/>
              </a:rPr>
              <a:t>O</a:t>
            </a:r>
            <a:r>
              <a:rPr lang="he-IL" dirty="0">
                <a:solidFill>
                  <a:srgbClr val="1D4C72"/>
                </a:solidFill>
                <a:latin typeface="Arial" pitchFamily="34" charset="0"/>
                <a:cs typeface="Arial" pitchFamily="34" charset="0"/>
              </a:rPr>
              <a:t> </a:t>
            </a:r>
            <a:r>
              <a:rPr lang="ar-SA" dirty="0" smtClean="0">
                <a:solidFill>
                  <a:srgbClr val="1D4C72"/>
                </a:solidFill>
                <a:latin typeface="Arial" pitchFamily="34" charset="0"/>
                <a:cs typeface="Arial" pitchFamily="34" charset="0"/>
              </a:rPr>
              <a:t>يحتوي على روابط هيدروجينيَّة كثيرة وهو سائل في درجة حرارة الغُرفة. إشرحوا هذه المعطيات. </a:t>
            </a:r>
            <a:endParaRPr lang="en-US" dirty="0">
              <a:solidFill>
                <a:srgbClr val="1D4C72"/>
              </a:solidFill>
              <a:latin typeface="Arial" pitchFamily="34" charset="0"/>
              <a:cs typeface="Arial" pitchFamily="34" charset="0"/>
            </a:endParaRPr>
          </a:p>
        </p:txBody>
      </p:sp>
      <p:sp>
        <p:nvSpPr>
          <p:cNvPr id="23556" name="כותרת 6"/>
          <p:cNvSpPr>
            <a:spLocks noGrp="1"/>
          </p:cNvSpPr>
          <p:nvPr>
            <p:ph type="title"/>
          </p:nvPr>
        </p:nvSpPr>
        <p:spPr bwMode="auto">
          <a:xfrm>
            <a:off x="755650" y="115888"/>
            <a:ext cx="7772400" cy="433387"/>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روابط هيدروجينيَّة وتأثير مُتبادل من نوع </a:t>
            </a:r>
            <a:r>
              <a:rPr lang="ar-SA" sz="2000" b="1" dirty="0" smtClean="0">
                <a:solidFill>
                  <a:srgbClr val="FF6600"/>
                </a:solidFill>
              </a:rPr>
              <a:t>فان </a:t>
            </a:r>
            <a:r>
              <a:rPr lang="ar-SA" sz="2000" b="1" dirty="0" err="1" smtClean="0">
                <a:solidFill>
                  <a:srgbClr val="FF6600"/>
                </a:solidFill>
              </a:rPr>
              <a:t>د</a:t>
            </a:r>
            <a:r>
              <a:rPr lang="ar-SA" sz="2000" b="1" dirty="0" smtClean="0">
                <a:solidFill>
                  <a:srgbClr val="FF6600"/>
                </a:solidFill>
              </a:rPr>
              <a:t> </a:t>
            </a:r>
            <a:r>
              <a:rPr lang="ar-SA" sz="2000" b="1" dirty="0" err="1" smtClean="0">
                <a:solidFill>
                  <a:srgbClr val="FF6600"/>
                </a:solidFill>
              </a:rPr>
              <a:t>رفالس</a:t>
            </a:r>
            <a:r>
              <a:rPr lang="ar-SA" sz="2000" b="1" dirty="0" smtClean="0">
                <a:solidFill>
                  <a:srgbClr val="FF6600"/>
                </a:solidFill>
              </a:rPr>
              <a:t>،</a:t>
            </a:r>
            <a:r>
              <a:rPr lang="he-IL" sz="2000" b="1" dirty="0" smtClean="0">
                <a:solidFill>
                  <a:srgbClr val="FF6600"/>
                </a:solidFill>
              </a:rPr>
              <a:t> </a:t>
            </a:r>
            <a:r>
              <a:rPr lang="ar-SA" sz="2000" b="1" dirty="0" smtClean="0">
                <a:solidFill>
                  <a:srgbClr val="FF6600"/>
                </a:solidFill>
              </a:rPr>
              <a:t>سؤال رقم </a:t>
            </a:r>
            <a:r>
              <a:rPr lang="he-IL" sz="2000" b="1" dirty="0" smtClean="0">
                <a:solidFill>
                  <a:srgbClr val="FF6600"/>
                </a:solidFill>
              </a:rPr>
              <a:t> 5</a:t>
            </a:r>
            <a:endParaRPr lang="he-IL" sz="2000" dirty="0" smtClean="0"/>
          </a:p>
        </p:txBody>
      </p:sp>
      <p:sp>
        <p:nvSpPr>
          <p:cNvPr id="23557"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A14F4C10-B56A-4707-BA51-0EC4647AB491}" type="slidenum">
              <a:rPr lang="he-IL"/>
              <a:pPr>
                <a:defRPr/>
              </a:pPr>
              <a:t>17</a:t>
            </a:fld>
            <a:endParaRPr lang="he-IL" dirty="0"/>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6" name="TextBox 5"/>
          <p:cNvSpPr txBox="1"/>
          <p:nvPr/>
        </p:nvSpPr>
        <p:spPr>
          <a:xfrm>
            <a:off x="250825" y="571480"/>
            <a:ext cx="8183563" cy="147732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lnSpc>
                <a:spcPct val="150000"/>
              </a:lnSpc>
              <a:spcBef>
                <a:spcPts val="0"/>
              </a:spcBef>
              <a:spcAft>
                <a:spcPts val="0"/>
              </a:spcAft>
              <a:defRPr/>
            </a:pPr>
            <a:r>
              <a:rPr lang="ar-SA" b="1" dirty="0" smtClean="0">
                <a:solidFill>
                  <a:srgbClr val="1D4C72"/>
                </a:solidFill>
                <a:latin typeface="Simplified Arabic" pitchFamily="18" charset="-78"/>
                <a:cs typeface="Simplified Arabic" pitchFamily="18" charset="-78"/>
              </a:rPr>
              <a:t>سؤال رقم </a:t>
            </a:r>
            <a:r>
              <a:rPr lang="he-IL" b="1" dirty="0" smtClean="0">
                <a:solidFill>
                  <a:srgbClr val="1D4C72"/>
                </a:solidFill>
                <a:latin typeface="Simplified Arabic" pitchFamily="18" charset="-78"/>
              </a:rPr>
              <a:t> 5:</a:t>
            </a:r>
          </a:p>
          <a:p>
            <a:pPr>
              <a:lnSpc>
                <a:spcPct val="150000"/>
              </a:lnSpc>
              <a:spcBef>
                <a:spcPct val="50000"/>
              </a:spcBef>
              <a:defRPr/>
            </a:pPr>
            <a:r>
              <a:rPr lang="en-US" dirty="0" smtClean="0">
                <a:solidFill>
                  <a:srgbClr val="1D4C72"/>
                </a:solidFill>
                <a:latin typeface="Simplified Arabic" pitchFamily="18" charset="-78"/>
                <a:cs typeface="Simplified Arabic" pitchFamily="18" charset="-78"/>
              </a:rPr>
              <a:t>I</a:t>
            </a:r>
            <a:r>
              <a:rPr lang="en-US" baseline="-25000" dirty="0" smtClean="0">
                <a:solidFill>
                  <a:srgbClr val="1D4C72"/>
                </a:solidFill>
                <a:latin typeface="Simplified Arabic" pitchFamily="18" charset="-78"/>
                <a:cs typeface="Simplified Arabic" pitchFamily="18" charset="-78"/>
              </a:rPr>
              <a:t>2</a:t>
            </a:r>
            <a:r>
              <a:rPr lang="he-IL" baseline="-25000" dirty="0" smtClean="0">
                <a:solidFill>
                  <a:srgbClr val="1D4C72"/>
                </a:solidFill>
                <a:latin typeface="Simplified Arabic" pitchFamily="18" charset="-78"/>
                <a:cs typeface="Arial" pitchFamily="34" charset="0"/>
              </a:rPr>
              <a:t> </a:t>
            </a:r>
            <a:r>
              <a:rPr lang="he-IL" dirty="0" smtClean="0">
                <a:solidFill>
                  <a:srgbClr val="1D4C72"/>
                </a:solidFill>
                <a:latin typeface="Simplified Arabic" pitchFamily="18" charset="-78"/>
                <a:cs typeface="Arial" pitchFamily="34" charset="0"/>
              </a:rPr>
              <a:t> </a:t>
            </a:r>
            <a:r>
              <a:rPr lang="ar-SA" dirty="0" smtClean="0">
                <a:solidFill>
                  <a:srgbClr val="1D4C72"/>
                </a:solidFill>
                <a:latin typeface="Simplified Arabic" pitchFamily="18" charset="-78"/>
                <a:cs typeface="Simplified Arabic" pitchFamily="18" charset="-78"/>
              </a:rPr>
              <a:t>يحتوي على تأثير </a:t>
            </a:r>
            <a:r>
              <a:rPr lang="ar-SA" dirty="0" smtClean="0">
                <a:solidFill>
                  <a:srgbClr val="1D4C72"/>
                </a:solidFill>
                <a:latin typeface="Simplified Arabic" pitchFamily="18" charset="-78"/>
                <a:cs typeface="Simplified Arabic" pitchFamily="18" charset="-78"/>
              </a:rPr>
              <a:t>متبادل </a:t>
            </a:r>
            <a:r>
              <a:rPr lang="ar-SA" dirty="0" smtClean="0">
                <a:solidFill>
                  <a:srgbClr val="1D4C72"/>
                </a:solidFill>
                <a:latin typeface="Simplified Arabic" pitchFamily="18" charset="-78"/>
                <a:cs typeface="Simplified Arabic" pitchFamily="18" charset="-78"/>
              </a:rPr>
              <a:t>من نوع </a:t>
            </a:r>
            <a:r>
              <a:rPr lang="ar-SA" dirty="0" smtClean="0">
                <a:solidFill>
                  <a:srgbClr val="1D4C72"/>
                </a:solidFill>
                <a:latin typeface="Simplified Arabic" pitchFamily="18" charset="-78"/>
                <a:cs typeface="Simplified Arabic" pitchFamily="18" charset="-78"/>
              </a:rPr>
              <a:t>فان د</a:t>
            </a:r>
            <a:r>
              <a:rPr lang="ar-SA" dirty="0" smtClean="0">
                <a:solidFill>
                  <a:srgbClr val="1D4C72"/>
                </a:solidFill>
                <a:latin typeface="Simplified Arabic" pitchFamily="18" charset="-78"/>
                <a:cs typeface="Simplified Arabic" pitchFamily="18" charset="-78"/>
              </a:rPr>
              <a:t>ا</a:t>
            </a:r>
            <a:r>
              <a:rPr lang="ar-SA" dirty="0" smtClean="0">
                <a:solidFill>
                  <a:srgbClr val="1D4C72"/>
                </a:solidFill>
                <a:latin typeface="Simplified Arabic" pitchFamily="18" charset="-78"/>
                <a:cs typeface="Simplified Arabic" pitchFamily="18" charset="-78"/>
              </a:rPr>
              <a:t>ر </a:t>
            </a:r>
            <a:r>
              <a:rPr lang="ar-SA" dirty="0" err="1" smtClean="0">
                <a:solidFill>
                  <a:srgbClr val="1D4C72"/>
                </a:solidFill>
                <a:latin typeface="Simplified Arabic" pitchFamily="18" charset="-78"/>
                <a:cs typeface="Simplified Arabic" pitchFamily="18" charset="-78"/>
              </a:rPr>
              <a:t>فالس</a:t>
            </a:r>
            <a:r>
              <a:rPr lang="ar-SA" dirty="0" smtClean="0">
                <a:solidFill>
                  <a:srgbClr val="1D4C72"/>
                </a:solidFill>
                <a:latin typeface="Simplified Arabic" pitchFamily="18" charset="-78"/>
                <a:cs typeface="Simplified Arabic" pitchFamily="18" charset="-78"/>
              </a:rPr>
              <a:t> </a:t>
            </a:r>
            <a:r>
              <a:rPr lang="ar-SA" dirty="0" smtClean="0">
                <a:solidFill>
                  <a:srgbClr val="1D4C72"/>
                </a:solidFill>
                <a:latin typeface="Simplified Arabic" pitchFamily="18" charset="-78"/>
                <a:cs typeface="Simplified Arabic" pitchFamily="18" charset="-78"/>
              </a:rPr>
              <a:t>وهو صلب في درجة حرارة الغُرفة. </a:t>
            </a:r>
            <a:r>
              <a:rPr lang="en-US" dirty="0" smtClean="0">
                <a:solidFill>
                  <a:srgbClr val="1D4C72"/>
                </a:solidFill>
                <a:latin typeface="Simplified Arabic" pitchFamily="18" charset="-78"/>
                <a:cs typeface="Simplified Arabic" pitchFamily="18" charset="-78"/>
              </a:rPr>
              <a:t/>
            </a:r>
            <a:br>
              <a:rPr lang="en-US" dirty="0" smtClean="0">
                <a:solidFill>
                  <a:srgbClr val="1D4C72"/>
                </a:solidFill>
                <a:latin typeface="Simplified Arabic" pitchFamily="18" charset="-78"/>
                <a:cs typeface="Simplified Arabic" pitchFamily="18" charset="-78"/>
              </a:rPr>
            </a:br>
            <a:r>
              <a:rPr lang="en-US" dirty="0" smtClean="0">
                <a:solidFill>
                  <a:srgbClr val="1D4C72"/>
                </a:solidFill>
                <a:latin typeface="Simplified Arabic" pitchFamily="18" charset="-78"/>
                <a:cs typeface="Simplified Arabic" pitchFamily="18" charset="-78"/>
              </a:rPr>
              <a:t>H</a:t>
            </a:r>
            <a:r>
              <a:rPr lang="en-US" baseline="-25000" dirty="0" smtClean="0">
                <a:solidFill>
                  <a:srgbClr val="1D4C72"/>
                </a:solidFill>
                <a:latin typeface="Simplified Arabic" pitchFamily="18" charset="-78"/>
                <a:cs typeface="Simplified Arabic" pitchFamily="18" charset="-78"/>
              </a:rPr>
              <a:t>2</a:t>
            </a:r>
            <a:r>
              <a:rPr lang="en-US" dirty="0" smtClean="0">
                <a:solidFill>
                  <a:srgbClr val="1D4C72"/>
                </a:solidFill>
                <a:latin typeface="Simplified Arabic" pitchFamily="18" charset="-78"/>
                <a:cs typeface="Simplified Arabic" pitchFamily="18" charset="-78"/>
              </a:rPr>
              <a:t>O</a:t>
            </a:r>
            <a:r>
              <a:rPr lang="he-IL" dirty="0" smtClean="0">
                <a:solidFill>
                  <a:srgbClr val="1D4C72"/>
                </a:solidFill>
                <a:latin typeface="Simplified Arabic" pitchFamily="18" charset="-78"/>
                <a:cs typeface="Arial" pitchFamily="34" charset="0"/>
              </a:rPr>
              <a:t> </a:t>
            </a:r>
            <a:r>
              <a:rPr lang="ar-SA" dirty="0" smtClean="0">
                <a:solidFill>
                  <a:srgbClr val="1D4C72"/>
                </a:solidFill>
                <a:latin typeface="Simplified Arabic" pitchFamily="18" charset="-78"/>
                <a:cs typeface="Simplified Arabic" pitchFamily="18" charset="-78"/>
              </a:rPr>
              <a:t>يحتوي على روابط هيدروجينيَّة كثيرة وهو سائل في درجة حرارة الغُرفة. إشرحوا هذه المعطيات. </a:t>
            </a:r>
            <a:endParaRPr lang="en-US" dirty="0">
              <a:solidFill>
                <a:srgbClr val="1D4C72"/>
              </a:solidFill>
              <a:latin typeface="Simplified Arabic" pitchFamily="18" charset="-78"/>
              <a:cs typeface="Simplified Arabic" pitchFamily="18" charset="-78"/>
            </a:endParaRPr>
          </a:p>
        </p:txBody>
      </p:sp>
      <p:sp>
        <p:nvSpPr>
          <p:cNvPr id="24580" name="כותרת 6"/>
          <p:cNvSpPr>
            <a:spLocks noGrp="1"/>
          </p:cNvSpPr>
          <p:nvPr>
            <p:ph type="title"/>
          </p:nvPr>
        </p:nvSpPr>
        <p:spPr bwMode="auto">
          <a:xfrm>
            <a:off x="755650"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روابط هيدروجينيَّة وتأثير مُتبادل من نوع </a:t>
            </a:r>
            <a:r>
              <a:rPr lang="ar-SA" sz="2000" b="1" dirty="0" smtClean="0">
                <a:solidFill>
                  <a:srgbClr val="FF6600"/>
                </a:solidFill>
              </a:rPr>
              <a:t>فان </a:t>
            </a:r>
            <a:r>
              <a:rPr lang="ar-SA" sz="2000" b="1" dirty="0" err="1" smtClean="0">
                <a:solidFill>
                  <a:srgbClr val="FF6600"/>
                </a:solidFill>
              </a:rPr>
              <a:t>دارفالس</a:t>
            </a:r>
            <a:r>
              <a:rPr lang="ar-SA" sz="2000" b="1" dirty="0" smtClean="0">
                <a:solidFill>
                  <a:srgbClr val="FF6600"/>
                </a:solidFill>
              </a:rPr>
              <a:t>،</a:t>
            </a:r>
            <a:r>
              <a:rPr lang="he-IL" sz="2000" b="1" dirty="0" smtClean="0">
                <a:solidFill>
                  <a:srgbClr val="FF6600"/>
                </a:solidFill>
              </a:rPr>
              <a:t> </a:t>
            </a:r>
            <a:r>
              <a:rPr lang="ar-SA" sz="2000" b="1" dirty="0" smtClean="0">
                <a:solidFill>
                  <a:srgbClr val="FF6600"/>
                </a:solidFill>
              </a:rPr>
              <a:t>جواب سؤال </a:t>
            </a:r>
            <a:r>
              <a:rPr lang="ar-SA" sz="2000" b="1" dirty="0" smtClean="0">
                <a:solidFill>
                  <a:srgbClr val="FF6600"/>
                </a:solidFill>
              </a:rPr>
              <a:t>رقم </a:t>
            </a:r>
            <a:r>
              <a:rPr lang="he-IL" sz="2000" b="1" dirty="0" smtClean="0">
                <a:solidFill>
                  <a:srgbClr val="FF6600"/>
                </a:solidFill>
              </a:rPr>
              <a:t> 5</a:t>
            </a:r>
            <a:endParaRPr lang="he-IL" sz="2000" dirty="0" smtClean="0"/>
          </a:p>
        </p:txBody>
      </p:sp>
      <p:sp>
        <p:nvSpPr>
          <p:cNvPr id="24581"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DF016BF4-831B-4608-B787-6B88FCF59EEF}" type="slidenum">
              <a:rPr lang="he-IL"/>
              <a:pPr>
                <a:defRPr/>
              </a:pPr>
              <a:t>18</a:t>
            </a:fld>
            <a:endParaRPr lang="he-IL" dirty="0"/>
          </a:p>
        </p:txBody>
      </p:sp>
      <p:sp>
        <p:nvSpPr>
          <p:cNvPr id="8" name="Rectangle 12"/>
          <p:cNvSpPr/>
          <p:nvPr/>
        </p:nvSpPr>
        <p:spPr>
          <a:xfrm>
            <a:off x="428596" y="2285992"/>
            <a:ext cx="8196262" cy="3714776"/>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lnSpc>
                <a:spcPct val="150000"/>
              </a:lnSpc>
              <a:spcBef>
                <a:spcPts val="0"/>
              </a:spcBef>
              <a:spcAft>
                <a:spcPts val="0"/>
              </a:spcAft>
              <a:defRPr/>
            </a:pPr>
            <a:r>
              <a:rPr lang="ar-SA" b="1" dirty="0" smtClean="0">
                <a:solidFill>
                  <a:schemeClr val="tx1"/>
                </a:solidFill>
                <a:latin typeface="Simplified Arabic" pitchFamily="18" charset="-78"/>
                <a:cs typeface="Simplified Arabic" pitchFamily="18" charset="-78"/>
              </a:rPr>
              <a:t>الجواب</a:t>
            </a:r>
            <a:r>
              <a:rPr lang="he-IL" b="1" dirty="0" smtClean="0">
                <a:solidFill>
                  <a:schemeClr val="tx1"/>
                </a:solidFill>
                <a:latin typeface="Simplified Arabic" pitchFamily="18" charset="-78"/>
              </a:rPr>
              <a:t>:</a:t>
            </a:r>
            <a:endParaRPr lang="he-IL" b="1" dirty="0">
              <a:solidFill>
                <a:schemeClr val="tx1"/>
              </a:solidFill>
              <a:latin typeface="Simplified Arabic" pitchFamily="18" charset="-78"/>
            </a:endParaRPr>
          </a:p>
          <a:p>
            <a:pPr algn="just" fontAlgn="auto">
              <a:lnSpc>
                <a:spcPct val="150000"/>
              </a:lnSpc>
              <a:spcBef>
                <a:spcPts val="0"/>
              </a:spcBef>
              <a:spcAft>
                <a:spcPts val="0"/>
              </a:spcAft>
              <a:defRPr/>
            </a:pPr>
            <a:r>
              <a:rPr lang="ar-SA" dirty="0" smtClean="0">
                <a:solidFill>
                  <a:schemeClr val="tx1"/>
                </a:solidFill>
                <a:latin typeface="Simplified Arabic" pitchFamily="18" charset="-78"/>
                <a:cs typeface="Simplified Arabic" pitchFamily="18" charset="-78"/>
              </a:rPr>
              <a:t>يتكوّن اليود من ذرات كبيرة، سحابته الإلكترونيّة كبيرة، ولذلك قوى </a:t>
            </a:r>
            <a:r>
              <a:rPr lang="ar-SA" dirty="0" smtClean="0">
                <a:solidFill>
                  <a:schemeClr val="tx1"/>
                </a:solidFill>
                <a:latin typeface="Simplified Arabic" pitchFamily="18" charset="-78"/>
                <a:cs typeface="Simplified Arabic" pitchFamily="18" charset="-78"/>
              </a:rPr>
              <a:t>فان دار </a:t>
            </a:r>
            <a:r>
              <a:rPr lang="ar-SA" dirty="0" err="1" smtClean="0">
                <a:solidFill>
                  <a:schemeClr val="tx1"/>
                </a:solidFill>
                <a:latin typeface="Simplified Arabic" pitchFamily="18" charset="-78"/>
                <a:cs typeface="Simplified Arabic" pitchFamily="18" charset="-78"/>
              </a:rPr>
              <a:t>فالس</a:t>
            </a:r>
            <a:r>
              <a:rPr lang="ar-SA" dirty="0" smtClean="0">
                <a:solidFill>
                  <a:schemeClr val="tx1"/>
                </a:solidFill>
                <a:latin typeface="Simplified Arabic" pitchFamily="18" charset="-78"/>
                <a:cs typeface="Simplified Arabic" pitchFamily="18" charset="-78"/>
              </a:rPr>
              <a:t> </a:t>
            </a:r>
            <a:r>
              <a:rPr lang="ar-SA" dirty="0" smtClean="0">
                <a:solidFill>
                  <a:schemeClr val="tx1"/>
                </a:solidFill>
                <a:latin typeface="Simplified Arabic" pitchFamily="18" charset="-78"/>
                <a:cs typeface="Simplified Arabic" pitchFamily="18" charset="-78"/>
              </a:rPr>
              <a:t>العاملة بين جزيئاته أقوى من القوى العاملة بين جزيئات الماء</a:t>
            </a:r>
            <a:r>
              <a:rPr lang="he-IL" dirty="0" smtClean="0">
                <a:solidFill>
                  <a:schemeClr val="tx1"/>
                </a:solidFill>
                <a:latin typeface="Simplified Arabic" pitchFamily="18" charset="-78"/>
              </a:rPr>
              <a:t>. </a:t>
            </a:r>
            <a:r>
              <a:rPr lang="ar-SA" dirty="0" smtClean="0">
                <a:solidFill>
                  <a:schemeClr val="tx1"/>
                </a:solidFill>
                <a:latin typeface="Simplified Arabic" pitchFamily="18" charset="-78"/>
                <a:cs typeface="Simplified Arabic" pitchFamily="18" charset="-78"/>
              </a:rPr>
              <a:t>صحيح أنّه بين جُزيئات الماء توجد روابط هيدروجينيَّة عديدة. ولكن، قوى </a:t>
            </a:r>
            <a:r>
              <a:rPr lang="ar-SA" dirty="0" smtClean="0">
                <a:solidFill>
                  <a:schemeClr val="tx1"/>
                </a:solidFill>
                <a:latin typeface="Simplified Arabic" pitchFamily="18" charset="-78"/>
                <a:cs typeface="Simplified Arabic" pitchFamily="18" charset="-78"/>
              </a:rPr>
              <a:t>فان دار </a:t>
            </a:r>
            <a:r>
              <a:rPr lang="ar-SA" dirty="0" err="1" smtClean="0">
                <a:solidFill>
                  <a:schemeClr val="tx1"/>
                </a:solidFill>
                <a:latin typeface="Simplified Arabic" pitchFamily="18" charset="-78"/>
                <a:cs typeface="Simplified Arabic" pitchFamily="18" charset="-78"/>
              </a:rPr>
              <a:t>فالس</a:t>
            </a:r>
            <a:r>
              <a:rPr lang="ar-SA" dirty="0" smtClean="0">
                <a:solidFill>
                  <a:schemeClr val="tx1"/>
                </a:solidFill>
                <a:latin typeface="Simplified Arabic" pitchFamily="18" charset="-78"/>
                <a:cs typeface="Simplified Arabic" pitchFamily="18" charset="-78"/>
              </a:rPr>
              <a:t> </a:t>
            </a:r>
            <a:r>
              <a:rPr lang="ar-SA" dirty="0" smtClean="0">
                <a:solidFill>
                  <a:schemeClr val="tx1"/>
                </a:solidFill>
                <a:latin typeface="Simplified Arabic" pitchFamily="18" charset="-78"/>
                <a:cs typeface="Simplified Arabic" pitchFamily="18" charset="-78"/>
              </a:rPr>
              <a:t>الموجودة بين جزيئات الماء قليلة وضعيفة (بسبب السحابة الإلكترونيّة الصغيرة) ولذلك، بالمُجمل فإنّ الروابط </a:t>
            </a:r>
            <a:r>
              <a:rPr lang="ar-SA" dirty="0" smtClean="0">
                <a:solidFill>
                  <a:schemeClr val="tx1"/>
                </a:solidFill>
                <a:latin typeface="Simplified Arabic" pitchFamily="18" charset="-78"/>
                <a:cs typeface="Simplified Arabic" pitchFamily="18" charset="-78"/>
              </a:rPr>
              <a:t>بين الجُزيئيّة </a:t>
            </a:r>
            <a:r>
              <a:rPr lang="ar-SA" dirty="0" smtClean="0">
                <a:solidFill>
                  <a:schemeClr val="tx1"/>
                </a:solidFill>
                <a:latin typeface="Simplified Arabic" pitchFamily="18" charset="-78"/>
                <a:cs typeface="Simplified Arabic" pitchFamily="18" charset="-78"/>
              </a:rPr>
              <a:t>في اليود أقوى من تلك التي بين جزيئات الماء.</a:t>
            </a:r>
          </a:p>
          <a:p>
            <a:pPr algn="just" fontAlgn="auto">
              <a:lnSpc>
                <a:spcPct val="150000"/>
              </a:lnSpc>
              <a:spcBef>
                <a:spcPts val="0"/>
              </a:spcBef>
              <a:spcAft>
                <a:spcPts val="0"/>
              </a:spcAft>
              <a:defRPr/>
            </a:pPr>
            <a:endParaRPr lang="he-IL" dirty="0">
              <a:solidFill>
                <a:schemeClr val="tx1"/>
              </a:solidFill>
              <a:latin typeface="Simplified Arabic" pitchFamily="18" charset="-78"/>
            </a:endParaRPr>
          </a:p>
          <a:p>
            <a:pPr algn="just" fontAlgn="auto">
              <a:lnSpc>
                <a:spcPct val="150000"/>
              </a:lnSpc>
              <a:spcBef>
                <a:spcPts val="0"/>
              </a:spcBef>
              <a:spcAft>
                <a:spcPts val="0"/>
              </a:spcAft>
              <a:defRPr/>
            </a:pPr>
            <a:r>
              <a:rPr lang="ar-SA" b="1" dirty="0" smtClean="0">
                <a:solidFill>
                  <a:srgbClr val="FF6600"/>
                </a:solidFill>
                <a:latin typeface="Simplified Arabic" pitchFamily="18" charset="-78"/>
                <a:cs typeface="Simplified Arabic" pitchFamily="18" charset="-78"/>
              </a:rPr>
              <a:t>تجدُر الإشارة إلى أنّه في كل الحالات التي تتواجد فيها روابط </a:t>
            </a:r>
            <a:r>
              <a:rPr lang="ar-SA" b="1" dirty="0" smtClean="0">
                <a:solidFill>
                  <a:srgbClr val="FF6600"/>
                </a:solidFill>
                <a:latin typeface="Simplified Arabic" pitchFamily="18" charset="-78"/>
                <a:cs typeface="Simplified Arabic" pitchFamily="18" charset="-78"/>
              </a:rPr>
              <a:t>بين جُزيئيّة </a:t>
            </a:r>
            <a:r>
              <a:rPr lang="ar-SA" b="1" dirty="0" smtClean="0">
                <a:solidFill>
                  <a:srgbClr val="FF6600"/>
                </a:solidFill>
                <a:latin typeface="Simplified Arabic" pitchFamily="18" charset="-78"/>
                <a:cs typeface="Simplified Arabic" pitchFamily="18" charset="-78"/>
              </a:rPr>
              <a:t>من نوع الروابط الهيدروجينيَّة تتواجد بالإضافة لها قُوى </a:t>
            </a:r>
            <a:r>
              <a:rPr lang="ar-SA" b="1" dirty="0" smtClean="0">
                <a:solidFill>
                  <a:srgbClr val="FF6600"/>
                </a:solidFill>
                <a:latin typeface="Simplified Arabic" pitchFamily="18" charset="-78"/>
                <a:cs typeface="Simplified Arabic" pitchFamily="18" charset="-78"/>
              </a:rPr>
              <a:t>فان دار </a:t>
            </a:r>
            <a:r>
              <a:rPr lang="ar-SA" b="1" dirty="0" err="1" smtClean="0">
                <a:solidFill>
                  <a:srgbClr val="FF6600"/>
                </a:solidFill>
                <a:latin typeface="Simplified Arabic" pitchFamily="18" charset="-78"/>
                <a:cs typeface="Simplified Arabic" pitchFamily="18" charset="-78"/>
              </a:rPr>
              <a:t>فالس</a:t>
            </a:r>
            <a:r>
              <a:rPr lang="ar-SA" b="1" dirty="0" smtClean="0">
                <a:solidFill>
                  <a:srgbClr val="FF6600"/>
                </a:solidFill>
                <a:latin typeface="Simplified Arabic" pitchFamily="18" charset="-78"/>
                <a:cs typeface="Simplified Arabic" pitchFamily="18" charset="-78"/>
              </a:rPr>
              <a:t>.</a:t>
            </a: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6" name="TextBox 5"/>
          <p:cNvSpPr txBox="1"/>
          <p:nvPr/>
        </p:nvSpPr>
        <p:spPr>
          <a:xfrm>
            <a:off x="395288" y="765175"/>
            <a:ext cx="8064500" cy="170303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lnSpc>
                <a:spcPct val="150000"/>
              </a:lnSpc>
              <a:spcBef>
                <a:spcPts val="0"/>
              </a:spcBef>
              <a:spcAft>
                <a:spcPts val="0"/>
              </a:spcAft>
              <a:defRPr/>
            </a:pPr>
            <a:r>
              <a:rPr lang="ar-SA" b="1" dirty="0" smtClean="0">
                <a:solidFill>
                  <a:srgbClr val="1D4C72"/>
                </a:solidFill>
                <a:latin typeface="Simplified Arabic" pitchFamily="18" charset="-78"/>
                <a:cs typeface="Simplified Arabic" pitchFamily="18" charset="-78"/>
              </a:rPr>
              <a:t>سؤال</a:t>
            </a:r>
            <a:r>
              <a:rPr lang="he-IL" b="1" dirty="0" smtClean="0">
                <a:solidFill>
                  <a:srgbClr val="1D4C72"/>
                </a:solidFill>
                <a:latin typeface="Simplified Arabic" pitchFamily="18" charset="-78"/>
                <a:cs typeface="+mn-cs"/>
              </a:rPr>
              <a:t> </a:t>
            </a:r>
            <a:r>
              <a:rPr lang="ar-SA" b="1" dirty="0" smtClean="0">
                <a:solidFill>
                  <a:srgbClr val="1D4C72"/>
                </a:solidFill>
                <a:latin typeface="Simplified Arabic" pitchFamily="18" charset="-78"/>
                <a:cs typeface="+mn-cs"/>
              </a:rPr>
              <a:t>رقم 6</a:t>
            </a:r>
            <a:r>
              <a:rPr lang="he-IL" b="1" dirty="0" smtClean="0">
                <a:solidFill>
                  <a:srgbClr val="1D4C72"/>
                </a:solidFill>
                <a:latin typeface="Simplified Arabic" pitchFamily="18" charset="-78"/>
                <a:cs typeface="+mn-cs"/>
              </a:rPr>
              <a:t>:</a:t>
            </a:r>
            <a:endParaRPr lang="he-IL" b="1" dirty="0">
              <a:solidFill>
                <a:srgbClr val="1D4C72"/>
              </a:solidFill>
              <a:latin typeface="Simplified Arabic" pitchFamily="18" charset="-78"/>
              <a:cs typeface="+mn-cs"/>
            </a:endParaRPr>
          </a:p>
          <a:p>
            <a:pPr>
              <a:lnSpc>
                <a:spcPct val="150000"/>
              </a:lnSpc>
              <a:defRPr/>
            </a:pPr>
            <a:r>
              <a:rPr lang="ar-SA" dirty="0" smtClean="0">
                <a:solidFill>
                  <a:srgbClr val="1D4C72"/>
                </a:solidFill>
                <a:latin typeface="Simplified Arabic" pitchFamily="18" charset="-78"/>
                <a:cs typeface="Simplified Arabic" pitchFamily="18" charset="-78"/>
              </a:rPr>
              <a:t>درّجوا درجات غليان المواد التالية تدريجًا تنازليُّا، ثُمّ اشرحوا تدريجكم:  </a:t>
            </a:r>
            <a:r>
              <a:rPr lang="he-IL" dirty="0">
                <a:solidFill>
                  <a:srgbClr val="1D4C72"/>
                </a:solidFill>
                <a:latin typeface="Simplified Arabic" pitchFamily="18" charset="-78"/>
                <a:cs typeface="Arial" pitchFamily="34" charset="0"/>
              </a:rPr>
              <a:t/>
            </a:r>
            <a:br>
              <a:rPr lang="he-IL" dirty="0">
                <a:solidFill>
                  <a:srgbClr val="1D4C72"/>
                </a:solidFill>
                <a:latin typeface="Simplified Arabic" pitchFamily="18" charset="-78"/>
                <a:cs typeface="Arial" pitchFamily="34" charset="0"/>
              </a:rPr>
            </a:br>
            <a:r>
              <a:rPr lang="he-IL" dirty="0">
                <a:solidFill>
                  <a:srgbClr val="1D4C72"/>
                </a:solidFill>
                <a:latin typeface="Arial" pitchFamily="34" charset="0"/>
                <a:cs typeface="Arial" pitchFamily="34" charset="0"/>
              </a:rPr>
              <a:t>         </a:t>
            </a:r>
            <a:r>
              <a:rPr lang="en-US" dirty="0">
                <a:solidFill>
                  <a:srgbClr val="1D4C72"/>
                </a:solidFill>
                <a:latin typeface="Arial" pitchFamily="34" charset="0"/>
                <a:cs typeface="Arial" pitchFamily="34" charset="0"/>
              </a:rPr>
              <a:t>CH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OH        NH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      CH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NH</a:t>
            </a:r>
            <a:r>
              <a:rPr lang="en-US" baseline="-25000" dirty="0">
                <a:solidFill>
                  <a:srgbClr val="1D4C72"/>
                </a:solidFill>
                <a:latin typeface="Arial" pitchFamily="34" charset="0"/>
                <a:cs typeface="Arial" pitchFamily="34" charset="0"/>
              </a:rPr>
              <a:t>2</a:t>
            </a:r>
            <a:r>
              <a:rPr lang="he-IL" dirty="0">
                <a:solidFill>
                  <a:srgbClr val="1D4C72"/>
                </a:solidFill>
                <a:latin typeface="Arial" pitchFamily="34" charset="0"/>
                <a:cs typeface="Arial" pitchFamily="34" charset="0"/>
              </a:rPr>
              <a:t/>
            </a:r>
            <a:br>
              <a:rPr lang="he-IL" dirty="0">
                <a:solidFill>
                  <a:srgbClr val="1D4C72"/>
                </a:solidFill>
                <a:latin typeface="Arial" pitchFamily="34" charset="0"/>
                <a:cs typeface="Arial" pitchFamily="34" charset="0"/>
              </a:rPr>
            </a:br>
            <a:endParaRPr lang="en-US" dirty="0">
              <a:solidFill>
                <a:srgbClr val="1D4C72"/>
              </a:solidFill>
              <a:latin typeface="Arial" pitchFamily="34" charset="0"/>
              <a:cs typeface="Arial" pitchFamily="34" charset="0"/>
            </a:endParaRPr>
          </a:p>
        </p:txBody>
      </p:sp>
      <p:sp>
        <p:nvSpPr>
          <p:cNvPr id="25604" name="כותרת 6"/>
          <p:cNvSpPr>
            <a:spLocks noGrp="1"/>
          </p:cNvSpPr>
          <p:nvPr>
            <p:ph type="title"/>
          </p:nvPr>
        </p:nvSpPr>
        <p:spPr bwMode="auto">
          <a:xfrm>
            <a:off x="755650" y="115888"/>
            <a:ext cx="7772400" cy="433387"/>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a:t>
            </a:r>
            <a:r>
              <a:rPr lang="ar-SA" sz="2000" b="1" dirty="0" smtClean="0">
                <a:solidFill>
                  <a:srgbClr val="FF6600"/>
                </a:solidFill>
                <a:latin typeface="Simplified Arabic" pitchFamily="18" charset="-78"/>
                <a:cs typeface="Simplified Arabic" pitchFamily="18" charset="-78"/>
              </a:rPr>
              <a:t>الهيدروجينيَّة</a:t>
            </a:r>
            <a:r>
              <a:rPr lang="ar-SA" sz="2000" b="1" dirty="0" smtClean="0">
                <a:solidFill>
                  <a:srgbClr val="FF6600"/>
                </a:solidFill>
                <a:latin typeface="Simplified Arabic" pitchFamily="18" charset="-78"/>
              </a:rPr>
              <a:t>،</a:t>
            </a:r>
            <a:r>
              <a:rPr lang="he-IL" sz="2000" b="1" dirty="0" smtClean="0">
                <a:solidFill>
                  <a:srgbClr val="FF6600"/>
                </a:solidFill>
                <a:latin typeface="Simplified Arabic" pitchFamily="18" charset="-78"/>
              </a:rPr>
              <a:t> </a:t>
            </a:r>
            <a:r>
              <a:rPr lang="ar-SA" sz="2000" b="1" dirty="0" smtClean="0">
                <a:solidFill>
                  <a:srgbClr val="FF6600"/>
                </a:solidFill>
                <a:latin typeface="Simplified Arabic" pitchFamily="18" charset="-78"/>
                <a:cs typeface="Simplified Arabic" pitchFamily="18" charset="-78"/>
              </a:rPr>
              <a:t>سؤال رقم </a:t>
            </a:r>
            <a:r>
              <a:rPr lang="he-IL" sz="2000" b="1" dirty="0" smtClean="0">
                <a:solidFill>
                  <a:srgbClr val="FF6600"/>
                </a:solidFill>
                <a:latin typeface="Simplified Arabic" pitchFamily="18" charset="-78"/>
              </a:rPr>
              <a:t> 6</a:t>
            </a:r>
            <a:br>
              <a:rPr lang="he-IL" sz="2000" b="1" dirty="0" smtClean="0">
                <a:solidFill>
                  <a:srgbClr val="FF6600"/>
                </a:solidFill>
                <a:latin typeface="Simplified Arabic" pitchFamily="18" charset="-78"/>
              </a:rPr>
            </a:br>
            <a:endParaRPr lang="he-IL" sz="2000" dirty="0" smtClean="0">
              <a:latin typeface="Simplified Arabic" pitchFamily="18" charset="-78"/>
            </a:endParaRPr>
          </a:p>
        </p:txBody>
      </p:sp>
      <p:sp>
        <p:nvSpPr>
          <p:cNvPr id="25605"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67DFE203-1205-459B-BE61-E9FF53DC8366}" type="slidenum">
              <a:rPr lang="he-IL"/>
              <a:pPr>
                <a:defRPr/>
              </a:pPr>
              <a:t>19</a:t>
            </a:fld>
            <a:endParaRPr lang="he-IL" dirty="0"/>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8195" name="כותרת 10"/>
          <p:cNvSpPr>
            <a:spLocks noGrp="1"/>
          </p:cNvSpPr>
          <p:nvPr>
            <p:ph type="title"/>
          </p:nvPr>
        </p:nvSpPr>
        <p:spPr bwMode="auto">
          <a:xfrm>
            <a:off x="684213" y="115888"/>
            <a:ext cx="7772400" cy="444500"/>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رسم بياني يُعبِّر عن درجة غليان </a:t>
            </a:r>
            <a:r>
              <a:rPr lang="ar-SA" sz="2000" b="1" dirty="0" err="1" smtClean="0">
                <a:solidFill>
                  <a:srgbClr val="FF6600"/>
                </a:solidFill>
                <a:latin typeface="Simplified Arabic" pitchFamily="18" charset="-78"/>
                <a:cs typeface="Simplified Arabic" pitchFamily="18" charset="-78"/>
              </a:rPr>
              <a:t>هيدريدات</a:t>
            </a:r>
            <a:r>
              <a:rPr lang="ar-SA" sz="2000" b="1" dirty="0" smtClean="0">
                <a:solidFill>
                  <a:srgbClr val="FF6600"/>
                </a:solidFill>
                <a:latin typeface="Simplified Arabic" pitchFamily="18" charset="-78"/>
                <a:cs typeface="Simplified Arabic" pitchFamily="18" charset="-78"/>
              </a:rPr>
              <a:t> </a:t>
            </a:r>
            <a:r>
              <a:rPr lang="ar-SA" sz="2000" b="1" dirty="0" smtClean="0">
                <a:solidFill>
                  <a:srgbClr val="FF6600"/>
                </a:solidFill>
                <a:latin typeface="Simplified Arabic" pitchFamily="18" charset="-78"/>
                <a:cs typeface="Simplified Arabic" pitchFamily="18" charset="-78"/>
              </a:rPr>
              <a:t>مُختلفة </a:t>
            </a:r>
            <a:r>
              <a:rPr lang="ar-SA" sz="2000" b="1" dirty="0" err="1" smtClean="0">
                <a:solidFill>
                  <a:srgbClr val="FF6600"/>
                </a:solidFill>
                <a:latin typeface="Simplified Arabic" pitchFamily="18" charset="-78"/>
                <a:cs typeface="Simplified Arabic" pitchFamily="18" charset="-78"/>
              </a:rPr>
              <a:t>ـ</a:t>
            </a:r>
            <a:r>
              <a:rPr lang="ar-SA" sz="2000" b="1" dirty="0" smtClean="0">
                <a:solidFill>
                  <a:srgbClr val="FF6600"/>
                </a:solidFill>
                <a:latin typeface="Simplified Arabic" pitchFamily="18" charset="-78"/>
                <a:cs typeface="Simplified Arabic" pitchFamily="18" charset="-78"/>
              </a:rPr>
              <a:t>  </a:t>
            </a:r>
            <a:r>
              <a:rPr lang="ar-SA" sz="2000" b="1" dirty="0" smtClean="0">
                <a:solidFill>
                  <a:srgbClr val="FF6600"/>
                </a:solidFill>
                <a:latin typeface="Simplified Arabic" pitchFamily="18" charset="-78"/>
                <a:cs typeface="Simplified Arabic" pitchFamily="18" charset="-78"/>
              </a:rPr>
              <a:t>سؤال رقم 1 </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endParaRPr lang="he-IL" sz="2000" dirty="0" smtClean="0">
              <a:latin typeface="Simplified Arabic" pitchFamily="18" charset="-78"/>
            </a:endParaRPr>
          </a:p>
        </p:txBody>
      </p:sp>
      <p:sp>
        <p:nvSpPr>
          <p:cNvPr id="1029" name="מציין מיקום של מספר שקופית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0EFF320D-7712-49FD-A3F8-D5C33A869C1B}" type="slidenum">
              <a:rPr lang="ar-SA" smtClean="0"/>
              <a:pPr>
                <a:defRPr/>
              </a:pPr>
              <a:t>2</a:t>
            </a:fld>
            <a:endParaRPr lang="en-US" dirty="0" smtClean="0"/>
          </a:p>
        </p:txBody>
      </p:sp>
      <p:sp>
        <p:nvSpPr>
          <p:cNvPr id="8" name="TextBox 7"/>
          <p:cNvSpPr txBox="1"/>
          <p:nvPr/>
        </p:nvSpPr>
        <p:spPr>
          <a:xfrm>
            <a:off x="250825" y="3644900"/>
            <a:ext cx="8183563" cy="2400657"/>
          </a:xfrm>
          <a:prstGeom prst="rect">
            <a:avLst/>
          </a:prstGeom>
          <a:noFill/>
          <a:ln w="19050">
            <a:noFill/>
          </a:ln>
          <a:effectLst>
            <a:outerShdw sx="102000" sy="102000" algn="tl" rotWithShape="0">
              <a:schemeClr val="bg1">
                <a:lumMod val="65000"/>
                <a:alpha val="0"/>
              </a:schemeClr>
            </a:outerShdw>
          </a:effectLst>
        </p:spPr>
        <p:txBody>
          <a:bodyPr wrap="square" rtlCol="1">
            <a:spAutoFit/>
          </a:bodyPr>
          <a:lstStyle/>
          <a:p>
            <a:pPr fontAlgn="auto">
              <a:lnSpc>
                <a:spcPct val="150000"/>
              </a:lnSpc>
              <a:spcBef>
                <a:spcPts val="0"/>
              </a:spcBef>
              <a:spcAft>
                <a:spcPts val="0"/>
              </a:spcAft>
              <a:defRPr/>
            </a:pPr>
            <a:r>
              <a:rPr lang="ar-SA" sz="2000" b="1" dirty="0" smtClean="0">
                <a:solidFill>
                  <a:srgbClr val="1D4C72"/>
                </a:solidFill>
                <a:latin typeface="Simplified Arabic" pitchFamily="18" charset="-78"/>
                <a:cs typeface="Simplified Arabic" pitchFamily="18" charset="-78"/>
              </a:rPr>
              <a:t>سؤال رقم</a:t>
            </a:r>
            <a:r>
              <a:rPr lang="he-IL" sz="2000" b="1" dirty="0" smtClean="0">
                <a:solidFill>
                  <a:srgbClr val="1D4C72"/>
                </a:solidFill>
                <a:latin typeface="Simplified Arabic" pitchFamily="18" charset="-78"/>
                <a:cs typeface="+mn-cs"/>
              </a:rPr>
              <a:t> 1</a:t>
            </a:r>
            <a:endParaRPr lang="he-IL" sz="2000" b="1" dirty="0">
              <a:solidFill>
                <a:srgbClr val="1D4C72"/>
              </a:solidFill>
              <a:latin typeface="Simplified Arabic" pitchFamily="18" charset="-78"/>
              <a:cs typeface="+mn-cs"/>
            </a:endParaRPr>
          </a:p>
          <a:p>
            <a:pPr fontAlgn="auto">
              <a:lnSpc>
                <a:spcPct val="150000"/>
              </a:lnSpc>
              <a:spcBef>
                <a:spcPts val="0"/>
              </a:spcBef>
              <a:spcAft>
                <a:spcPts val="0"/>
              </a:spcAft>
              <a:defRPr/>
            </a:pPr>
            <a:r>
              <a:rPr lang="ar-SA" sz="2000" dirty="0" smtClean="0">
                <a:solidFill>
                  <a:srgbClr val="1D4C72"/>
                </a:solidFill>
                <a:latin typeface="Simplified Arabic" pitchFamily="18" charset="-78"/>
                <a:cs typeface="Simplified Arabic" pitchFamily="18" charset="-78"/>
              </a:rPr>
              <a:t>تعرض الرسوم البيانيّة التاليّة العلاقة بين درجة غليان هيدريدات (مركَّبات تحتوي على عنصر الهيدروجين) لعناصر مختلفة وبين مكان تلك العناصر في الجدول الدوري.</a:t>
            </a:r>
          </a:p>
          <a:p>
            <a:pPr fontAlgn="auto">
              <a:lnSpc>
                <a:spcPct val="150000"/>
              </a:lnSpc>
              <a:spcBef>
                <a:spcPts val="0"/>
              </a:spcBef>
              <a:spcAft>
                <a:spcPts val="0"/>
              </a:spcAft>
              <a:defRPr/>
            </a:pPr>
            <a:r>
              <a:rPr lang="ar-SA" sz="2000" dirty="0" smtClean="0">
                <a:solidFill>
                  <a:srgbClr val="1D4C72"/>
                </a:solidFill>
                <a:latin typeface="Simplified Arabic" pitchFamily="18" charset="-78"/>
                <a:cs typeface="Simplified Arabic" pitchFamily="18" charset="-78"/>
              </a:rPr>
              <a:t>ماذا يُمكنكم أن تستنتجوا بالنسبة لدرجة غليان الماء، الأمونيا وفلوريد الهيدروجين مقارنةً مع الهيدريدات الأُخرى لعناصر موجودة بنفس الدورة؟</a:t>
            </a:r>
          </a:p>
        </p:txBody>
      </p:sp>
      <p:grpSp>
        <p:nvGrpSpPr>
          <p:cNvPr id="8198" name="קבוצה 12"/>
          <p:cNvGrpSpPr>
            <a:grpSpLocks/>
          </p:cNvGrpSpPr>
          <p:nvPr/>
        </p:nvGrpSpPr>
        <p:grpSpPr bwMode="auto">
          <a:xfrm>
            <a:off x="1979613" y="692150"/>
            <a:ext cx="5832475" cy="2876550"/>
            <a:chOff x="1979712" y="2420888"/>
            <a:chExt cx="5832648" cy="2876550"/>
          </a:xfrm>
        </p:grpSpPr>
        <p:graphicFrame>
          <p:nvGraphicFramePr>
            <p:cNvPr id="9" name="תרשים 8"/>
            <p:cNvGraphicFramePr/>
            <p:nvPr/>
          </p:nvGraphicFramePr>
          <p:xfrm>
            <a:off x="1979712" y="2420888"/>
            <a:ext cx="5832648" cy="2876550"/>
          </p:xfrm>
          <a:graphic>
            <a:graphicData uri="http://schemas.openxmlformats.org/drawingml/2006/chart">
              <c:chart xmlns:c="http://schemas.openxmlformats.org/drawingml/2006/chart" xmlns:r="http://schemas.openxmlformats.org/officeDocument/2006/relationships" r:id="rId4"/>
            </a:graphicData>
          </a:graphic>
        </p:graphicFrame>
        <p:sp>
          <p:nvSpPr>
            <p:cNvPr id="8200" name="TextBox 3"/>
            <p:cNvSpPr txBox="1">
              <a:spLocks noChangeArrowheads="1"/>
            </p:cNvSpPr>
            <p:nvPr/>
          </p:nvSpPr>
          <p:spPr bwMode="auto">
            <a:xfrm>
              <a:off x="4572000" y="2564904"/>
              <a:ext cx="695325" cy="342900"/>
            </a:xfrm>
            <a:prstGeom prst="rect">
              <a:avLst/>
            </a:prstGeom>
            <a:noFill/>
            <a:ln w="9525">
              <a:noFill/>
              <a:miter lim="800000"/>
              <a:headEnd/>
              <a:tailEnd/>
            </a:ln>
          </p:spPr>
          <p:txBody>
            <a:bodyPr/>
            <a:lstStyle/>
            <a:p>
              <a:r>
                <a:rPr lang="en-US" sz="1600"/>
                <a:t>H</a:t>
              </a:r>
              <a:r>
                <a:rPr lang="en-US" sz="1600" baseline="-25000"/>
                <a:t>2</a:t>
              </a:r>
              <a:r>
                <a:rPr lang="en-US" sz="1600"/>
                <a:t>O</a:t>
              </a:r>
              <a:endParaRPr lang="he-IL" sz="1600"/>
            </a:p>
          </p:txBody>
        </p:sp>
        <p:sp>
          <p:nvSpPr>
            <p:cNvPr id="8201" name="TextBox 4"/>
            <p:cNvSpPr txBox="1">
              <a:spLocks noChangeArrowheads="1"/>
            </p:cNvSpPr>
            <p:nvPr/>
          </p:nvSpPr>
          <p:spPr bwMode="auto">
            <a:xfrm>
              <a:off x="4686671" y="3133725"/>
              <a:ext cx="533401" cy="295275"/>
            </a:xfrm>
            <a:prstGeom prst="rect">
              <a:avLst/>
            </a:prstGeom>
            <a:noFill/>
            <a:ln w="9525">
              <a:noFill/>
              <a:miter lim="800000"/>
              <a:headEnd/>
              <a:tailEnd/>
            </a:ln>
          </p:spPr>
          <p:txBody>
            <a:bodyPr/>
            <a:lstStyle/>
            <a:p>
              <a:r>
                <a:rPr lang="en-US" sz="1600"/>
                <a:t>HF</a:t>
              </a:r>
              <a:endParaRPr lang="he-IL" sz="1600"/>
            </a:p>
          </p:txBody>
        </p:sp>
        <p:sp>
          <p:nvSpPr>
            <p:cNvPr id="8202" name="TextBox 5"/>
            <p:cNvSpPr txBox="1">
              <a:spLocks noChangeArrowheads="1"/>
            </p:cNvSpPr>
            <p:nvPr/>
          </p:nvSpPr>
          <p:spPr bwMode="auto">
            <a:xfrm>
              <a:off x="4572000" y="3356992"/>
              <a:ext cx="581026" cy="352425"/>
            </a:xfrm>
            <a:prstGeom prst="rect">
              <a:avLst/>
            </a:prstGeom>
            <a:noFill/>
            <a:ln w="9525">
              <a:noFill/>
              <a:miter lim="800000"/>
              <a:headEnd/>
              <a:tailEnd/>
            </a:ln>
          </p:spPr>
          <p:txBody>
            <a:bodyPr/>
            <a:lstStyle/>
            <a:p>
              <a:r>
                <a:rPr lang="en-US" sz="1600"/>
                <a:t>NH</a:t>
              </a:r>
              <a:r>
                <a:rPr lang="en-US" sz="1600" baseline="-25000"/>
                <a:t>3</a:t>
              </a:r>
              <a:endParaRPr lang="he-IL" sz="1600" baseline="-25000"/>
            </a:p>
          </p:txBody>
        </p:sp>
      </p:grpSp>
      <p:grpSp>
        <p:nvGrpSpPr>
          <p:cNvPr id="16" name="Group 15"/>
          <p:cNvGrpSpPr/>
          <p:nvPr/>
        </p:nvGrpSpPr>
        <p:grpSpPr>
          <a:xfrm>
            <a:off x="2643174" y="2357430"/>
            <a:ext cx="500066" cy="1214446"/>
            <a:chOff x="2643174" y="2357430"/>
            <a:chExt cx="500066" cy="1214446"/>
          </a:xfrm>
        </p:grpSpPr>
        <p:sp>
          <p:nvSpPr>
            <p:cNvPr id="12" name="TextBox 11"/>
            <p:cNvSpPr txBox="1"/>
            <p:nvPr/>
          </p:nvSpPr>
          <p:spPr>
            <a:xfrm>
              <a:off x="2643174" y="2357430"/>
              <a:ext cx="500066" cy="357190"/>
            </a:xfrm>
            <a:prstGeom prst="rect">
              <a:avLst/>
            </a:prstGeom>
            <a:solidFill>
              <a:schemeClr val="bg1"/>
            </a:solidFill>
            <a:ln w="22225">
              <a:noFill/>
            </a:ln>
            <a:effectLst/>
          </p:spPr>
          <p:txBody>
            <a:bodyPr wrap="square" rtlCol="0" anchor="ctr">
              <a:normAutofit/>
            </a:bodyPr>
            <a:lstStyle/>
            <a:p>
              <a:pPr algn="ctr" rtl="0" fontAlgn="auto">
                <a:spcBef>
                  <a:spcPts val="0"/>
                </a:spcBef>
                <a:spcAft>
                  <a:spcPts val="0"/>
                </a:spcAft>
              </a:pPr>
              <a:r>
                <a:rPr lang="ar-SA" sz="1050" dirty="0" smtClean="0">
                  <a:latin typeface="+mn-lt"/>
                  <a:cs typeface="+mn-cs"/>
                </a:rPr>
                <a:t>الدورة</a:t>
              </a:r>
              <a:endParaRPr lang="en-US" sz="1050" dirty="0">
                <a:latin typeface="+mn-lt"/>
                <a:cs typeface="+mn-cs"/>
              </a:endParaRPr>
            </a:p>
          </p:txBody>
        </p:sp>
        <p:sp>
          <p:nvSpPr>
            <p:cNvPr id="13" name="TextBox 12"/>
            <p:cNvSpPr txBox="1"/>
            <p:nvPr/>
          </p:nvSpPr>
          <p:spPr>
            <a:xfrm>
              <a:off x="2643174" y="2643182"/>
              <a:ext cx="500066" cy="357190"/>
            </a:xfrm>
            <a:prstGeom prst="rect">
              <a:avLst/>
            </a:prstGeom>
            <a:solidFill>
              <a:schemeClr val="bg1"/>
            </a:solidFill>
            <a:ln w="22225">
              <a:noFill/>
            </a:ln>
            <a:effectLst/>
          </p:spPr>
          <p:txBody>
            <a:bodyPr wrap="square" rtlCol="0" anchor="ctr">
              <a:normAutofit/>
            </a:bodyPr>
            <a:lstStyle/>
            <a:p>
              <a:pPr algn="ctr" rtl="0" fontAlgn="auto">
                <a:spcBef>
                  <a:spcPts val="0"/>
                </a:spcBef>
                <a:spcAft>
                  <a:spcPts val="0"/>
                </a:spcAft>
              </a:pPr>
              <a:r>
                <a:rPr lang="ar-SA" sz="1050" dirty="0" smtClean="0">
                  <a:latin typeface="+mn-lt"/>
                  <a:cs typeface="+mn-cs"/>
                </a:rPr>
                <a:t>الدورة</a:t>
              </a:r>
              <a:endParaRPr lang="en-US" sz="1050" dirty="0">
                <a:latin typeface="+mn-lt"/>
                <a:cs typeface="+mn-cs"/>
              </a:endParaRPr>
            </a:p>
          </p:txBody>
        </p:sp>
        <p:sp>
          <p:nvSpPr>
            <p:cNvPr id="14" name="TextBox 13"/>
            <p:cNvSpPr txBox="1"/>
            <p:nvPr/>
          </p:nvSpPr>
          <p:spPr>
            <a:xfrm>
              <a:off x="2643174" y="2928934"/>
              <a:ext cx="500066" cy="357190"/>
            </a:xfrm>
            <a:prstGeom prst="rect">
              <a:avLst/>
            </a:prstGeom>
            <a:solidFill>
              <a:schemeClr val="bg1"/>
            </a:solidFill>
            <a:ln w="22225">
              <a:noFill/>
            </a:ln>
            <a:effectLst/>
          </p:spPr>
          <p:txBody>
            <a:bodyPr wrap="square" rtlCol="0" anchor="ctr">
              <a:normAutofit/>
            </a:bodyPr>
            <a:lstStyle/>
            <a:p>
              <a:pPr algn="ctr" rtl="0" fontAlgn="auto">
                <a:spcBef>
                  <a:spcPts val="0"/>
                </a:spcBef>
                <a:spcAft>
                  <a:spcPts val="0"/>
                </a:spcAft>
              </a:pPr>
              <a:r>
                <a:rPr lang="ar-SA" sz="1050" dirty="0" smtClean="0">
                  <a:latin typeface="+mn-lt"/>
                  <a:cs typeface="+mn-cs"/>
                </a:rPr>
                <a:t>الدورة</a:t>
              </a:r>
              <a:endParaRPr lang="en-US" sz="1050" dirty="0">
                <a:latin typeface="+mn-lt"/>
                <a:cs typeface="+mn-cs"/>
              </a:endParaRPr>
            </a:p>
          </p:txBody>
        </p:sp>
        <p:sp>
          <p:nvSpPr>
            <p:cNvPr id="15" name="TextBox 14"/>
            <p:cNvSpPr txBox="1"/>
            <p:nvPr/>
          </p:nvSpPr>
          <p:spPr>
            <a:xfrm>
              <a:off x="2643174" y="3214686"/>
              <a:ext cx="500066" cy="357190"/>
            </a:xfrm>
            <a:prstGeom prst="rect">
              <a:avLst/>
            </a:prstGeom>
            <a:solidFill>
              <a:schemeClr val="bg1"/>
            </a:solidFill>
            <a:ln w="22225">
              <a:noFill/>
            </a:ln>
            <a:effectLst/>
          </p:spPr>
          <p:txBody>
            <a:bodyPr wrap="square" rtlCol="0" anchor="ctr">
              <a:normAutofit/>
            </a:bodyPr>
            <a:lstStyle/>
            <a:p>
              <a:pPr algn="ctr" rtl="0" fontAlgn="auto">
                <a:spcBef>
                  <a:spcPts val="0"/>
                </a:spcBef>
                <a:spcAft>
                  <a:spcPts val="0"/>
                </a:spcAft>
              </a:pPr>
              <a:r>
                <a:rPr lang="ar-SA" sz="1050" dirty="0" smtClean="0">
                  <a:latin typeface="+mn-lt"/>
                  <a:cs typeface="+mn-cs"/>
                </a:rPr>
                <a:t>الدورة</a:t>
              </a:r>
              <a:endParaRPr lang="en-US" sz="1050" dirty="0">
                <a:latin typeface="+mn-lt"/>
                <a:cs typeface="+mn-cs"/>
              </a:endParaRPr>
            </a:p>
          </p:txBody>
        </p:sp>
      </p:gr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6" name="TextBox 5"/>
          <p:cNvSpPr txBox="1"/>
          <p:nvPr/>
        </p:nvSpPr>
        <p:spPr>
          <a:xfrm>
            <a:off x="460403" y="500042"/>
            <a:ext cx="8183563"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1D4C72"/>
                </a:solidFill>
                <a:latin typeface="Simplified Arabic" pitchFamily="18" charset="-78"/>
                <a:cs typeface="Simplified Arabic" pitchFamily="18" charset="-78"/>
              </a:rPr>
              <a:t>سؤال رقم</a:t>
            </a:r>
            <a:r>
              <a:rPr lang="he-IL" b="1" dirty="0" smtClean="0">
                <a:solidFill>
                  <a:srgbClr val="1D4C72"/>
                </a:solidFill>
                <a:latin typeface="Simplified Arabic" pitchFamily="18" charset="-78"/>
              </a:rPr>
              <a:t> 6:</a:t>
            </a:r>
          </a:p>
          <a:p>
            <a:pPr>
              <a:defRPr/>
            </a:pPr>
            <a:r>
              <a:rPr lang="ar-SA" dirty="0" smtClean="0">
                <a:solidFill>
                  <a:srgbClr val="1D4C72"/>
                </a:solidFill>
                <a:latin typeface="Simplified Arabic" pitchFamily="18" charset="-78"/>
                <a:cs typeface="Simplified Arabic" pitchFamily="18" charset="-78"/>
              </a:rPr>
              <a:t>درّجوا درجات غليان المواد التالية تدريجًا تنازليُّا، ثُمّ اشرحوا تدريجكم:  </a:t>
            </a:r>
            <a:r>
              <a:rPr lang="he-IL" dirty="0" smtClean="0">
                <a:solidFill>
                  <a:srgbClr val="1D4C72"/>
                </a:solidFill>
                <a:latin typeface="Simplified Arabic" pitchFamily="18" charset="-78"/>
                <a:cs typeface="Arial" pitchFamily="34" charset="0"/>
              </a:rPr>
              <a:t/>
            </a:r>
            <a:br>
              <a:rPr lang="he-IL" dirty="0" smtClean="0">
                <a:solidFill>
                  <a:srgbClr val="1D4C72"/>
                </a:solidFill>
                <a:latin typeface="Simplified Arabic" pitchFamily="18" charset="-78"/>
                <a:cs typeface="Arial" pitchFamily="34" charset="0"/>
              </a:rPr>
            </a:br>
            <a:r>
              <a:rPr lang="he-IL" dirty="0" smtClean="0">
                <a:solidFill>
                  <a:srgbClr val="1D4C72"/>
                </a:solidFill>
                <a:latin typeface="Arial" pitchFamily="34" charset="0"/>
                <a:cs typeface="Arial" pitchFamily="34" charset="0"/>
              </a:rPr>
              <a:t>         </a:t>
            </a:r>
            <a:r>
              <a:rPr lang="en-US" dirty="0">
                <a:solidFill>
                  <a:srgbClr val="1D4C72"/>
                </a:solidFill>
                <a:latin typeface="Arial" pitchFamily="34" charset="0"/>
                <a:cs typeface="Arial" pitchFamily="34" charset="0"/>
              </a:rPr>
              <a:t>CH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OH        NH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      CH</a:t>
            </a:r>
            <a:r>
              <a:rPr lang="en-US" baseline="-25000" dirty="0">
                <a:solidFill>
                  <a:srgbClr val="1D4C72"/>
                </a:solidFill>
                <a:latin typeface="Arial" pitchFamily="34" charset="0"/>
                <a:cs typeface="Arial" pitchFamily="34" charset="0"/>
              </a:rPr>
              <a:t>3</a:t>
            </a:r>
            <a:r>
              <a:rPr lang="en-US" dirty="0">
                <a:solidFill>
                  <a:srgbClr val="1D4C72"/>
                </a:solidFill>
                <a:latin typeface="Arial" pitchFamily="34" charset="0"/>
                <a:cs typeface="Arial" pitchFamily="34" charset="0"/>
              </a:rPr>
              <a:t>NH</a:t>
            </a:r>
            <a:r>
              <a:rPr lang="en-US" baseline="-25000" dirty="0">
                <a:solidFill>
                  <a:srgbClr val="1D4C72"/>
                </a:solidFill>
                <a:latin typeface="Arial" pitchFamily="34" charset="0"/>
                <a:cs typeface="Arial" pitchFamily="34" charset="0"/>
              </a:rPr>
              <a:t>2</a:t>
            </a:r>
            <a:r>
              <a:rPr lang="he-IL" dirty="0">
                <a:solidFill>
                  <a:srgbClr val="1D4C72"/>
                </a:solidFill>
                <a:latin typeface="Arial" pitchFamily="34" charset="0"/>
                <a:cs typeface="Arial" pitchFamily="34" charset="0"/>
              </a:rPr>
              <a:t/>
            </a:r>
            <a:br>
              <a:rPr lang="he-IL" dirty="0">
                <a:solidFill>
                  <a:srgbClr val="1D4C72"/>
                </a:solidFill>
                <a:latin typeface="Arial" pitchFamily="34" charset="0"/>
                <a:cs typeface="Arial" pitchFamily="34" charset="0"/>
              </a:rPr>
            </a:br>
            <a:endParaRPr lang="en-US" dirty="0">
              <a:solidFill>
                <a:srgbClr val="1D4C72"/>
              </a:solidFill>
              <a:latin typeface="Arial" pitchFamily="34" charset="0"/>
              <a:cs typeface="Arial" pitchFamily="34" charset="0"/>
            </a:endParaRPr>
          </a:p>
        </p:txBody>
      </p:sp>
      <p:sp>
        <p:nvSpPr>
          <p:cNvPr id="26628" name="כותרת 6"/>
          <p:cNvSpPr>
            <a:spLocks noGrp="1"/>
          </p:cNvSpPr>
          <p:nvPr>
            <p:ph type="title"/>
          </p:nvPr>
        </p:nvSpPr>
        <p:spPr bwMode="auto">
          <a:xfrm>
            <a:off x="755650"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a:t>
            </a:r>
            <a:r>
              <a:rPr lang="ar-SA" sz="2000" b="1" dirty="0" smtClean="0">
                <a:solidFill>
                  <a:srgbClr val="FF6600"/>
                </a:solidFill>
                <a:latin typeface="Simplified Arabic" pitchFamily="18" charset="-78"/>
                <a:cs typeface="Simplified Arabic" pitchFamily="18" charset="-78"/>
              </a:rPr>
              <a:t>الهيدروجينيَّة</a:t>
            </a:r>
            <a:r>
              <a:rPr lang="ar-SA" sz="2000" b="1" dirty="0" smtClean="0">
                <a:solidFill>
                  <a:srgbClr val="FF6600"/>
                </a:solidFill>
                <a:latin typeface="Simplified Arabic" pitchFamily="18" charset="-78"/>
              </a:rPr>
              <a:t>،</a:t>
            </a:r>
            <a:r>
              <a:rPr lang="he-IL" sz="2000" b="1" dirty="0" smtClean="0">
                <a:solidFill>
                  <a:srgbClr val="FF6600"/>
                </a:solidFill>
                <a:latin typeface="Simplified Arabic" pitchFamily="18" charset="-78"/>
              </a:rPr>
              <a:t> </a:t>
            </a:r>
            <a:r>
              <a:rPr lang="ar-SA" sz="2000" b="1" dirty="0" smtClean="0">
                <a:solidFill>
                  <a:srgbClr val="FF6600"/>
                </a:solidFill>
                <a:latin typeface="Simplified Arabic" pitchFamily="18" charset="-78"/>
              </a:rPr>
              <a:t>جواب </a:t>
            </a:r>
            <a:r>
              <a:rPr lang="ar-SA" sz="2000" b="1" dirty="0" smtClean="0">
                <a:solidFill>
                  <a:srgbClr val="FF6600"/>
                </a:solidFill>
                <a:latin typeface="Simplified Arabic" pitchFamily="18" charset="-78"/>
                <a:cs typeface="Simplified Arabic" pitchFamily="18" charset="-78"/>
              </a:rPr>
              <a:t>سؤال </a:t>
            </a:r>
            <a:r>
              <a:rPr lang="ar-SA" sz="2000" b="1" dirty="0" smtClean="0">
                <a:solidFill>
                  <a:srgbClr val="FF6600"/>
                </a:solidFill>
                <a:latin typeface="Simplified Arabic" pitchFamily="18" charset="-78"/>
                <a:cs typeface="Simplified Arabic" pitchFamily="18" charset="-78"/>
              </a:rPr>
              <a:t>رقم </a:t>
            </a:r>
            <a:r>
              <a:rPr lang="he-IL" sz="2000" b="1" dirty="0" smtClean="0">
                <a:solidFill>
                  <a:srgbClr val="FF6600"/>
                </a:solidFill>
                <a:latin typeface="Simplified Arabic" pitchFamily="18" charset="-78"/>
              </a:rPr>
              <a:t> 6</a:t>
            </a:r>
            <a:br>
              <a:rPr lang="he-IL" sz="2000" b="1" dirty="0" smtClean="0">
                <a:solidFill>
                  <a:srgbClr val="FF6600"/>
                </a:solidFill>
                <a:latin typeface="Simplified Arabic" pitchFamily="18" charset="-78"/>
              </a:rPr>
            </a:br>
            <a:endParaRPr lang="he-IL" sz="2000" dirty="0" smtClean="0"/>
          </a:p>
        </p:txBody>
      </p:sp>
      <p:sp>
        <p:nvSpPr>
          <p:cNvPr id="26629"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4C3E2056-B929-496F-AC90-CA66E2DA9079}" type="slidenum">
              <a:rPr lang="he-IL"/>
              <a:pPr>
                <a:defRPr/>
              </a:pPr>
              <a:t>20</a:t>
            </a:fld>
            <a:endParaRPr lang="he-IL" dirty="0"/>
          </a:p>
        </p:txBody>
      </p:sp>
      <p:sp>
        <p:nvSpPr>
          <p:cNvPr id="8" name="Rectangle 12"/>
          <p:cNvSpPr/>
          <p:nvPr/>
        </p:nvSpPr>
        <p:spPr>
          <a:xfrm>
            <a:off x="428596" y="1428736"/>
            <a:ext cx="8391554" cy="5143536"/>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lnSpc>
                <a:spcPct val="150000"/>
              </a:lnSpc>
              <a:spcBef>
                <a:spcPts val="0"/>
              </a:spcBef>
              <a:spcAft>
                <a:spcPts val="0"/>
              </a:spcAft>
              <a:defRPr/>
            </a:pPr>
            <a:r>
              <a:rPr lang="ar-SA" sz="2000" b="1" dirty="0" smtClean="0">
                <a:solidFill>
                  <a:schemeClr val="tx1"/>
                </a:solidFill>
                <a:latin typeface="Simplified Arabic" pitchFamily="18" charset="-78"/>
                <a:cs typeface="Simplified Arabic" pitchFamily="18" charset="-78"/>
              </a:rPr>
              <a:t>الجواب</a:t>
            </a:r>
            <a:r>
              <a:rPr lang="he-IL" sz="2000" b="1" dirty="0" smtClean="0">
                <a:solidFill>
                  <a:schemeClr val="tx1"/>
                </a:solidFill>
                <a:latin typeface="Simplified Arabic" pitchFamily="18" charset="-78"/>
              </a:rPr>
              <a:t>:</a:t>
            </a:r>
            <a:endParaRPr lang="he-IL" sz="2000" b="1" dirty="0">
              <a:solidFill>
                <a:schemeClr val="tx1"/>
              </a:solidFill>
              <a:latin typeface="Simplified Arabic" pitchFamily="18" charset="-78"/>
            </a:endParaRPr>
          </a:p>
          <a:p>
            <a:pPr algn="just" fontAlgn="auto">
              <a:lnSpc>
                <a:spcPct val="150000"/>
              </a:lnSpc>
              <a:spcBef>
                <a:spcPts val="0"/>
              </a:spcBef>
              <a:spcAft>
                <a:spcPts val="0"/>
              </a:spcAft>
              <a:defRPr/>
            </a:pPr>
            <a:r>
              <a:rPr lang="ar-SA" sz="2000" dirty="0" smtClean="0">
                <a:solidFill>
                  <a:schemeClr val="tx1"/>
                </a:solidFill>
                <a:latin typeface="Simplified Arabic" pitchFamily="18" charset="-78"/>
                <a:cs typeface="Simplified Arabic" pitchFamily="18" charset="-78"/>
              </a:rPr>
              <a:t>جميع المواد المُعطاة تحتوي على روابط هيدروجينيَّة</a:t>
            </a:r>
            <a:r>
              <a:rPr lang="he-IL" sz="2000" dirty="0" smtClean="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الرابط</a:t>
            </a:r>
            <a:r>
              <a:rPr lang="he-IL" sz="2000" dirty="0" smtClean="0">
                <a:solidFill>
                  <a:schemeClr val="tx1"/>
                </a:solidFill>
                <a:latin typeface="Simplified Arabic" pitchFamily="18" charset="-78"/>
              </a:rPr>
              <a:t> </a:t>
            </a:r>
            <a:r>
              <a:rPr lang="en-US" sz="2000" dirty="0">
                <a:solidFill>
                  <a:schemeClr val="tx1"/>
                </a:solidFill>
                <a:latin typeface="Simplified Arabic" pitchFamily="18" charset="-78"/>
                <a:cs typeface="Simplified Arabic" pitchFamily="18" charset="-78"/>
              </a:rPr>
              <a:t>O</a:t>
            </a:r>
            <a:r>
              <a:rPr lang="he-IL" sz="2000" dirty="0">
                <a:solidFill>
                  <a:schemeClr val="tx1"/>
                </a:solidFill>
                <a:latin typeface="Simplified Arabic" pitchFamily="18" charset="-78"/>
              </a:rPr>
              <a:t>-</a:t>
            </a:r>
            <a:r>
              <a:rPr lang="en-US" sz="2000" dirty="0">
                <a:solidFill>
                  <a:schemeClr val="tx1"/>
                </a:solidFill>
                <a:latin typeface="Simplified Arabic" pitchFamily="18" charset="-78"/>
                <a:cs typeface="Simplified Arabic" pitchFamily="18" charset="-78"/>
              </a:rPr>
              <a:t>H</a:t>
            </a:r>
            <a:r>
              <a:rPr lang="he-IL" sz="2000" dirty="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يُكوِّن روابط هيدروجينيَّة بين الجزيئات أقوى من تلك التي يُكوِّنها الرابط </a:t>
            </a:r>
            <a:r>
              <a:rPr lang="en-US" sz="2000" dirty="0" smtClean="0">
                <a:solidFill>
                  <a:schemeClr val="tx1"/>
                </a:solidFill>
                <a:latin typeface="Simplified Arabic" pitchFamily="18" charset="-78"/>
                <a:cs typeface="Simplified Arabic" pitchFamily="18" charset="-78"/>
              </a:rPr>
              <a:t>N</a:t>
            </a:r>
            <a:r>
              <a:rPr lang="he-IL" sz="2000" dirty="0">
                <a:solidFill>
                  <a:schemeClr val="tx1"/>
                </a:solidFill>
                <a:latin typeface="Simplified Arabic" pitchFamily="18" charset="-78"/>
              </a:rPr>
              <a:t>-</a:t>
            </a:r>
            <a:r>
              <a:rPr lang="en-US" sz="2000" dirty="0">
                <a:solidFill>
                  <a:schemeClr val="tx1"/>
                </a:solidFill>
                <a:latin typeface="Simplified Arabic" pitchFamily="18" charset="-78"/>
                <a:cs typeface="Simplified Arabic" pitchFamily="18" charset="-78"/>
              </a:rPr>
              <a:t>H</a:t>
            </a:r>
            <a:r>
              <a:rPr lang="he-IL" sz="2000" dirty="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بسبب مدى قطبيّة الرابط</a:t>
            </a:r>
            <a:r>
              <a:rPr lang="he-IL" sz="2000" dirty="0" smtClean="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في جميع المواد المُعطاة يوجد عدد متساوي من الروابط </a:t>
            </a:r>
            <a:r>
              <a:rPr lang="ar-SA" sz="2000" dirty="0" smtClean="0">
                <a:solidFill>
                  <a:schemeClr val="tx1"/>
                </a:solidFill>
                <a:latin typeface="Simplified Arabic" pitchFamily="18" charset="-78"/>
                <a:cs typeface="Simplified Arabic" pitchFamily="18" charset="-78"/>
              </a:rPr>
              <a:t>الهيدروجينيَّة</a:t>
            </a:r>
            <a:r>
              <a:rPr lang="ar-SA" sz="2000" dirty="0" smtClean="0">
                <a:solidFill>
                  <a:schemeClr val="tx1"/>
                </a:solidFill>
                <a:latin typeface="Simplified Arabic" pitchFamily="18" charset="-78"/>
              </a:rPr>
              <a:t>،</a:t>
            </a:r>
            <a:r>
              <a:rPr lang="he-IL" sz="2000" dirty="0" smtClean="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لأنّ </a:t>
            </a:r>
            <a:r>
              <a:rPr lang="ar-SA" sz="2000" u="sng" dirty="0" smtClean="0">
                <a:solidFill>
                  <a:schemeClr val="tx1"/>
                </a:solidFill>
                <a:latin typeface="Simplified Arabic" pitchFamily="18" charset="-78"/>
                <a:cs typeface="Simplified Arabic" pitchFamily="18" charset="-78"/>
              </a:rPr>
              <a:t>مُعدّل </a:t>
            </a:r>
            <a:r>
              <a:rPr lang="ar-SA" sz="2000" dirty="0" smtClean="0">
                <a:solidFill>
                  <a:schemeClr val="tx1"/>
                </a:solidFill>
                <a:latin typeface="Simplified Arabic" pitchFamily="18" charset="-78"/>
                <a:cs typeface="Simplified Arabic" pitchFamily="18" charset="-78"/>
              </a:rPr>
              <a:t>عدد الروابط الهيدروجينيَّة بين الجُزيئات في عيِّنة كبيرة نسبيًا، لا يمكن أن يتعدّى الرابطيْن</a:t>
            </a:r>
            <a:r>
              <a:rPr lang="he-IL" sz="2000" dirty="0" smtClean="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ففي الكحول يوجد نقص بذرّات الهيدروجين ”المكشوفة“ من الإلكترونات وفي الأمين يوجد نقص بعدد الإلكترونات غير الرابطة.</a:t>
            </a:r>
          </a:p>
          <a:p>
            <a:pPr algn="just" fontAlgn="auto">
              <a:lnSpc>
                <a:spcPct val="150000"/>
              </a:lnSpc>
              <a:spcBef>
                <a:spcPts val="0"/>
              </a:spcBef>
              <a:spcAft>
                <a:spcPts val="0"/>
              </a:spcAft>
              <a:defRPr/>
            </a:pPr>
            <a:r>
              <a:rPr lang="ar-SA" sz="2000" dirty="0" smtClean="0">
                <a:solidFill>
                  <a:schemeClr val="tx1"/>
                </a:solidFill>
                <a:latin typeface="Simplified Arabic" pitchFamily="18" charset="-78"/>
                <a:cs typeface="Simplified Arabic" pitchFamily="18" charset="-78"/>
              </a:rPr>
              <a:t>أمّا بالنسبة للأمونيا</a:t>
            </a:r>
            <a:r>
              <a:rPr lang="he-IL" sz="2000" dirty="0" smtClean="0">
                <a:solidFill>
                  <a:schemeClr val="tx1"/>
                </a:solidFill>
                <a:latin typeface="Simplified Arabic" pitchFamily="18" charset="-78"/>
              </a:rPr>
              <a:t>– </a:t>
            </a:r>
            <a:r>
              <a:rPr lang="en-US" sz="2000" dirty="0">
                <a:solidFill>
                  <a:schemeClr val="tx1"/>
                </a:solidFill>
                <a:latin typeface="Simplified Arabic" pitchFamily="18" charset="-78"/>
                <a:cs typeface="Simplified Arabic" pitchFamily="18" charset="-78"/>
              </a:rPr>
              <a:t>NH</a:t>
            </a:r>
            <a:r>
              <a:rPr lang="en-US" sz="2000" baseline="-25000" dirty="0">
                <a:solidFill>
                  <a:schemeClr val="tx1"/>
                </a:solidFill>
                <a:latin typeface="Simplified Arabic" pitchFamily="18" charset="-78"/>
                <a:cs typeface="Simplified Arabic" pitchFamily="18" charset="-78"/>
              </a:rPr>
              <a:t>3</a:t>
            </a:r>
            <a:r>
              <a:rPr lang="he-IL" sz="2000" dirty="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فعَدَد الروابط الهيدروجينيَّة التي تكوِّنها وقوّتها مساوية لتلك التي للأمين</a:t>
            </a:r>
            <a:r>
              <a:rPr lang="he-IL" sz="2000" dirty="0" smtClean="0">
                <a:solidFill>
                  <a:schemeClr val="tx1"/>
                </a:solidFill>
                <a:latin typeface="Simplified Arabic" pitchFamily="18" charset="-78"/>
              </a:rPr>
              <a:t>– </a:t>
            </a:r>
            <a:r>
              <a:rPr lang="en-US" sz="2000" dirty="0" smtClean="0">
                <a:solidFill>
                  <a:schemeClr val="tx1"/>
                </a:solidFill>
                <a:latin typeface="Simplified Arabic" pitchFamily="18" charset="-78"/>
                <a:cs typeface="Simplified Arabic" pitchFamily="18" charset="-78"/>
              </a:rPr>
              <a:t>CH</a:t>
            </a:r>
            <a:r>
              <a:rPr lang="en-US" sz="2000" baseline="-25000" dirty="0" smtClean="0">
                <a:solidFill>
                  <a:schemeClr val="tx1"/>
                </a:solidFill>
                <a:latin typeface="Simplified Arabic" pitchFamily="18" charset="-78"/>
                <a:cs typeface="Simplified Arabic" pitchFamily="18" charset="-78"/>
              </a:rPr>
              <a:t>3</a:t>
            </a:r>
            <a:r>
              <a:rPr lang="en-US" sz="2000" dirty="0" smtClean="0">
                <a:solidFill>
                  <a:schemeClr val="tx1"/>
                </a:solidFill>
                <a:latin typeface="Simplified Arabic" pitchFamily="18" charset="-78"/>
                <a:cs typeface="Simplified Arabic" pitchFamily="18" charset="-78"/>
              </a:rPr>
              <a:t>NH</a:t>
            </a:r>
            <a:r>
              <a:rPr lang="en-US" sz="2000" baseline="-25000" dirty="0" smtClean="0">
                <a:solidFill>
                  <a:schemeClr val="tx1"/>
                </a:solidFill>
                <a:latin typeface="Simplified Arabic" pitchFamily="18" charset="-78"/>
                <a:cs typeface="Simplified Arabic" pitchFamily="18" charset="-78"/>
              </a:rPr>
              <a:t>2</a:t>
            </a:r>
            <a:r>
              <a:rPr lang="ar-SA" sz="2000" dirty="0" smtClean="0">
                <a:solidFill>
                  <a:schemeClr val="tx1"/>
                </a:solidFill>
                <a:latin typeface="Simplified Arabic" pitchFamily="18" charset="-78"/>
                <a:cs typeface="Simplified Arabic" pitchFamily="18" charset="-78"/>
              </a:rPr>
              <a:t>. ولكن، السحابة الإلكترونيّة للأمونيا أصغر من السحابة الإلكترونيّة للأمين ولذلك قُوى </a:t>
            </a:r>
            <a:r>
              <a:rPr lang="ar-SA" sz="2000" dirty="0" smtClean="0">
                <a:solidFill>
                  <a:schemeClr val="tx1"/>
                </a:solidFill>
                <a:latin typeface="Simplified Arabic" pitchFamily="18" charset="-78"/>
                <a:cs typeface="Simplified Arabic" pitchFamily="18" charset="-78"/>
              </a:rPr>
              <a:t>فان دار </a:t>
            </a:r>
            <a:r>
              <a:rPr lang="ar-SA" sz="2000" dirty="0" err="1" smtClean="0">
                <a:solidFill>
                  <a:schemeClr val="tx1"/>
                </a:solidFill>
                <a:latin typeface="Simplified Arabic" pitchFamily="18" charset="-78"/>
                <a:cs typeface="Simplified Arabic" pitchFamily="18" charset="-78"/>
              </a:rPr>
              <a:t>فالس</a:t>
            </a:r>
            <a:r>
              <a:rPr lang="ar-SA" sz="2000" dirty="0" smtClean="0">
                <a:solidFill>
                  <a:schemeClr val="tx1"/>
                </a:solidFill>
                <a:latin typeface="Simplified Arabic" pitchFamily="18" charset="-78"/>
                <a:cs typeface="Simplified Arabic" pitchFamily="18" charset="-78"/>
              </a:rPr>
              <a:t> </a:t>
            </a:r>
            <a:r>
              <a:rPr lang="ar-SA" sz="2000" dirty="0" smtClean="0">
                <a:solidFill>
                  <a:schemeClr val="tx1"/>
                </a:solidFill>
                <a:latin typeface="Simplified Arabic" pitchFamily="18" charset="-78"/>
                <a:cs typeface="Simplified Arabic" pitchFamily="18" charset="-78"/>
              </a:rPr>
              <a:t>بين جزيئات الأمونيا أضعف من تلك التي للأمين.</a:t>
            </a:r>
          </a:p>
          <a:p>
            <a:pPr algn="just" fontAlgn="auto">
              <a:lnSpc>
                <a:spcPct val="150000"/>
              </a:lnSpc>
              <a:spcBef>
                <a:spcPts val="0"/>
              </a:spcBef>
              <a:spcAft>
                <a:spcPts val="0"/>
              </a:spcAft>
              <a:defRPr/>
            </a:pPr>
            <a:r>
              <a:rPr lang="ar-SA" sz="2000" dirty="0" smtClean="0">
                <a:solidFill>
                  <a:schemeClr val="tx1"/>
                </a:solidFill>
                <a:latin typeface="Simplified Arabic" pitchFamily="18" charset="-78"/>
                <a:cs typeface="Simplified Arabic" pitchFamily="18" charset="-78"/>
              </a:rPr>
              <a:t>للتلخيص</a:t>
            </a:r>
            <a:r>
              <a:rPr lang="ar-SA" sz="2000" dirty="0" smtClean="0">
                <a:solidFill>
                  <a:schemeClr val="tx1"/>
                </a:solidFill>
                <a:latin typeface="Simplified Arabic" pitchFamily="18" charset="-78"/>
              </a:rPr>
              <a:t>،</a:t>
            </a:r>
            <a:r>
              <a:rPr lang="he-IL" sz="2000" dirty="0" smtClean="0">
                <a:solidFill>
                  <a:schemeClr val="tx1"/>
                </a:solidFill>
                <a:latin typeface="Simplified Arabic" pitchFamily="18" charset="-78"/>
              </a:rPr>
              <a:t> </a:t>
            </a:r>
            <a:r>
              <a:rPr lang="ar-SA" sz="2000" dirty="0" smtClean="0">
                <a:solidFill>
                  <a:schemeClr val="tx1"/>
                </a:solidFill>
                <a:latin typeface="Simplified Arabic" pitchFamily="18" charset="-78"/>
                <a:cs typeface="Simplified Arabic" pitchFamily="18" charset="-78"/>
              </a:rPr>
              <a:t>التدريج المُناسب هو</a:t>
            </a:r>
            <a:r>
              <a:rPr lang="he-IL" sz="2000" dirty="0" smtClean="0">
                <a:solidFill>
                  <a:schemeClr val="tx1"/>
                </a:solidFill>
                <a:latin typeface="Simplified Arabic" pitchFamily="18" charset="-78"/>
              </a:rPr>
              <a:t>: </a:t>
            </a:r>
            <a:endParaRPr lang="he-IL" sz="2000" dirty="0">
              <a:solidFill>
                <a:schemeClr val="tx1"/>
              </a:solidFill>
              <a:latin typeface="Simplified Arabic" pitchFamily="18" charset="-78"/>
            </a:endParaRPr>
          </a:p>
          <a:p>
            <a:pPr algn="just" fontAlgn="auto">
              <a:lnSpc>
                <a:spcPct val="150000"/>
              </a:lnSpc>
              <a:spcBef>
                <a:spcPts val="0"/>
              </a:spcBef>
              <a:spcAft>
                <a:spcPts val="0"/>
              </a:spcAft>
              <a:defRPr/>
            </a:pPr>
            <a:r>
              <a:rPr lang="he-IL" sz="2000" dirty="0">
                <a:solidFill>
                  <a:schemeClr val="tx1"/>
                </a:solidFill>
                <a:latin typeface="Simplified Arabic" pitchFamily="18" charset="-78"/>
              </a:rPr>
              <a:t>                           </a:t>
            </a:r>
            <a:r>
              <a:rPr lang="he-IL" sz="2000" baseline="-25000" dirty="0">
                <a:solidFill>
                  <a:schemeClr val="tx1"/>
                </a:solidFill>
                <a:latin typeface="Simplified Arabic" pitchFamily="18" charset="-78"/>
              </a:rPr>
              <a:t>3</a:t>
            </a:r>
            <a:r>
              <a:rPr lang="en-US" sz="2000" dirty="0">
                <a:solidFill>
                  <a:schemeClr val="tx1"/>
                </a:solidFill>
                <a:latin typeface="Simplified Arabic" pitchFamily="18" charset="-78"/>
                <a:cs typeface="Simplified Arabic" pitchFamily="18" charset="-78"/>
              </a:rPr>
              <a:t>CH</a:t>
            </a:r>
            <a:r>
              <a:rPr lang="en-US" sz="2000" baseline="-25000" dirty="0">
                <a:solidFill>
                  <a:schemeClr val="tx1"/>
                </a:solidFill>
                <a:latin typeface="Simplified Arabic" pitchFamily="18" charset="-78"/>
                <a:cs typeface="Simplified Arabic" pitchFamily="18" charset="-78"/>
              </a:rPr>
              <a:t>3</a:t>
            </a:r>
            <a:r>
              <a:rPr lang="en-US" sz="2000" dirty="0">
                <a:solidFill>
                  <a:schemeClr val="tx1"/>
                </a:solidFill>
                <a:latin typeface="Simplified Arabic" pitchFamily="18" charset="-78"/>
                <a:cs typeface="Simplified Arabic" pitchFamily="18" charset="-78"/>
              </a:rPr>
              <a:t>OH    &gt;     CH</a:t>
            </a:r>
            <a:r>
              <a:rPr lang="en-US" sz="2000" baseline="-25000" dirty="0">
                <a:solidFill>
                  <a:schemeClr val="tx1"/>
                </a:solidFill>
                <a:latin typeface="Simplified Arabic" pitchFamily="18" charset="-78"/>
                <a:cs typeface="Simplified Arabic" pitchFamily="18" charset="-78"/>
              </a:rPr>
              <a:t>3</a:t>
            </a:r>
            <a:r>
              <a:rPr lang="en-US" sz="2000" dirty="0">
                <a:solidFill>
                  <a:schemeClr val="tx1"/>
                </a:solidFill>
                <a:latin typeface="Simplified Arabic" pitchFamily="18" charset="-78"/>
                <a:cs typeface="Simplified Arabic" pitchFamily="18" charset="-78"/>
              </a:rPr>
              <a:t>NH</a:t>
            </a:r>
            <a:r>
              <a:rPr lang="en-US" sz="2000" baseline="-25000" dirty="0">
                <a:solidFill>
                  <a:schemeClr val="tx1"/>
                </a:solidFill>
                <a:latin typeface="Simplified Arabic" pitchFamily="18" charset="-78"/>
                <a:cs typeface="Simplified Arabic" pitchFamily="18" charset="-78"/>
              </a:rPr>
              <a:t>2</a:t>
            </a:r>
            <a:r>
              <a:rPr lang="en-US" sz="2000" dirty="0">
                <a:solidFill>
                  <a:schemeClr val="tx1"/>
                </a:solidFill>
                <a:latin typeface="Simplified Arabic" pitchFamily="18" charset="-78"/>
                <a:cs typeface="Simplified Arabic" pitchFamily="18" charset="-78"/>
              </a:rPr>
              <a:t>    &gt;</a:t>
            </a:r>
            <a:r>
              <a:rPr lang="en-US" sz="2000" baseline="-25000" dirty="0">
                <a:solidFill>
                  <a:schemeClr val="tx1"/>
                </a:solidFill>
                <a:latin typeface="Simplified Arabic" pitchFamily="18" charset="-78"/>
                <a:cs typeface="Simplified Arabic" pitchFamily="18" charset="-78"/>
              </a:rPr>
              <a:t>     </a:t>
            </a:r>
            <a:r>
              <a:rPr lang="en-US" sz="2000" dirty="0">
                <a:solidFill>
                  <a:schemeClr val="tx1"/>
                </a:solidFill>
                <a:latin typeface="Simplified Arabic" pitchFamily="18" charset="-78"/>
                <a:cs typeface="Simplified Arabic" pitchFamily="18" charset="-78"/>
              </a:rPr>
              <a:t>NH</a:t>
            </a:r>
            <a:endParaRPr lang="he-IL" sz="2000" dirty="0">
              <a:solidFill>
                <a:schemeClr val="tx1"/>
              </a:solidFill>
              <a:latin typeface="Simplified Arabic" pitchFamily="18" charset="-78"/>
            </a:endParaRPr>
          </a:p>
          <a:p>
            <a:pPr algn="just" fontAlgn="auto">
              <a:lnSpc>
                <a:spcPct val="150000"/>
              </a:lnSpc>
              <a:spcBef>
                <a:spcPts val="0"/>
              </a:spcBef>
              <a:spcAft>
                <a:spcPts val="0"/>
              </a:spcAft>
              <a:defRPr/>
            </a:pPr>
            <a:r>
              <a:rPr lang="en-US" sz="2000" dirty="0">
                <a:solidFill>
                  <a:schemeClr val="tx1"/>
                </a:solidFill>
                <a:latin typeface="Simplified Arabic" pitchFamily="18" charset="-78"/>
                <a:cs typeface="Simplified Arabic" pitchFamily="18" charset="-78"/>
              </a:rPr>
              <a:t> </a:t>
            </a:r>
            <a:endParaRPr lang="he-IL" sz="2000" dirty="0">
              <a:solidFill>
                <a:schemeClr val="tx1"/>
              </a:solidFill>
              <a:latin typeface="Simplified Arabic" pitchFamily="18" charset="-78"/>
            </a:endParaRP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4" name="Rectangle 13"/>
          <p:cNvSpPr/>
          <p:nvPr/>
        </p:nvSpPr>
        <p:spPr>
          <a:xfrm>
            <a:off x="285750" y="1000124"/>
            <a:ext cx="8143875" cy="4286263"/>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spcBef>
                <a:spcPts val="0"/>
              </a:spcBef>
              <a:spcAft>
                <a:spcPts val="0"/>
              </a:spcAft>
              <a:defRPr/>
            </a:pPr>
            <a:endParaRPr lang="he-IL" dirty="0">
              <a:solidFill>
                <a:schemeClr val="tx1"/>
              </a:solidFill>
            </a:endParaRPr>
          </a:p>
          <a:p>
            <a:pPr algn="just" fontAlgn="auto">
              <a:spcBef>
                <a:spcPts val="0"/>
              </a:spcBef>
              <a:spcAft>
                <a:spcPts val="0"/>
              </a:spcAft>
              <a:buFontTx/>
              <a:buBlip>
                <a:blip r:embed="rId3"/>
              </a:buBlip>
              <a:defRPr/>
            </a:pPr>
            <a:r>
              <a:rPr lang="he-IL" dirty="0">
                <a:solidFill>
                  <a:schemeClr val="tx1"/>
                </a:solidFill>
              </a:rPr>
              <a:t> </a:t>
            </a:r>
            <a:r>
              <a:rPr lang="ar-SA" dirty="0" smtClean="0">
                <a:solidFill>
                  <a:schemeClr val="tx1"/>
                </a:solidFill>
              </a:rPr>
              <a:t>تتكوَّن الروابط الهيدروجينيَّة بين جُزيئات تحتوي بداخلها على رابط مباشر بين الهيدروجين وإحدى الذرّات </a:t>
            </a:r>
            <a:r>
              <a:rPr lang="en-US" dirty="0" smtClean="0">
                <a:solidFill>
                  <a:schemeClr val="tx1"/>
                </a:solidFill>
              </a:rPr>
              <a:t>N, O, F</a:t>
            </a:r>
            <a:r>
              <a:rPr lang="he-IL" dirty="0">
                <a:solidFill>
                  <a:schemeClr val="tx1"/>
                </a:solidFill>
              </a:rPr>
              <a:t>.</a:t>
            </a:r>
          </a:p>
          <a:p>
            <a:pPr algn="just" fontAlgn="auto">
              <a:spcBef>
                <a:spcPts val="0"/>
              </a:spcBef>
              <a:spcAft>
                <a:spcPts val="0"/>
              </a:spcAft>
              <a:buFontTx/>
              <a:buBlip>
                <a:blip r:embed="rId3"/>
              </a:buBlip>
              <a:defRPr/>
            </a:pPr>
            <a:endParaRPr lang="he-IL" dirty="0">
              <a:solidFill>
                <a:schemeClr val="tx1"/>
              </a:solidFill>
            </a:endParaRPr>
          </a:p>
          <a:p>
            <a:pPr algn="just" fontAlgn="auto">
              <a:spcBef>
                <a:spcPts val="0"/>
              </a:spcBef>
              <a:spcAft>
                <a:spcPts val="0"/>
              </a:spcAft>
              <a:buFontTx/>
              <a:buBlip>
                <a:blip r:embed="rId3"/>
              </a:buBlip>
              <a:defRPr/>
            </a:pPr>
            <a:r>
              <a:rPr lang="he-IL" dirty="0">
                <a:solidFill>
                  <a:schemeClr val="tx1"/>
                </a:solidFill>
              </a:rPr>
              <a:t> </a:t>
            </a:r>
            <a:r>
              <a:rPr lang="ar-SA" dirty="0" smtClean="0">
                <a:solidFill>
                  <a:schemeClr val="tx1"/>
                </a:solidFill>
              </a:rPr>
              <a:t>يجب تفسير كيفيّة تكوين الرابط </a:t>
            </a:r>
            <a:r>
              <a:rPr lang="ar-SA" dirty="0" smtClean="0">
                <a:solidFill>
                  <a:schemeClr val="tx1"/>
                </a:solidFill>
              </a:rPr>
              <a:t>بالتطرق للهيدروجين </a:t>
            </a:r>
            <a:r>
              <a:rPr lang="ar-SA" dirty="0" smtClean="0">
                <a:solidFill>
                  <a:schemeClr val="tx1"/>
                </a:solidFill>
              </a:rPr>
              <a:t>”المكشوف“ من الإلكترونات والذي </a:t>
            </a:r>
            <a:r>
              <a:rPr lang="ar-SA" dirty="0" smtClean="0">
                <a:solidFill>
                  <a:schemeClr val="tx1"/>
                </a:solidFill>
              </a:rPr>
              <a:t>ينتج جرّاء </a:t>
            </a:r>
            <a:r>
              <a:rPr lang="ar-SA" dirty="0" smtClean="0">
                <a:solidFill>
                  <a:schemeClr val="tx1"/>
                </a:solidFill>
              </a:rPr>
              <a:t>إرتباط مباشر بين ذرّة هيدروجين وذرّة أُخرى ذات إلكتروسالبيّة عالية، مثل: </a:t>
            </a:r>
            <a:r>
              <a:rPr lang="he-IL" dirty="0" smtClean="0">
                <a:solidFill>
                  <a:schemeClr val="tx1"/>
                </a:solidFill>
              </a:rPr>
              <a:t>(</a:t>
            </a:r>
            <a:r>
              <a:rPr lang="en-US" dirty="0">
                <a:solidFill>
                  <a:schemeClr val="tx1"/>
                </a:solidFill>
              </a:rPr>
              <a:t>NOF</a:t>
            </a:r>
            <a:r>
              <a:rPr lang="he-IL" dirty="0">
                <a:solidFill>
                  <a:schemeClr val="tx1"/>
                </a:solidFill>
              </a:rPr>
              <a:t>).</a:t>
            </a:r>
          </a:p>
          <a:p>
            <a:pPr algn="just" fontAlgn="auto">
              <a:spcBef>
                <a:spcPts val="0"/>
              </a:spcBef>
              <a:spcAft>
                <a:spcPts val="0"/>
              </a:spcAft>
              <a:buFontTx/>
              <a:buBlip>
                <a:blip r:embed="rId3"/>
              </a:buBlip>
              <a:defRPr/>
            </a:pPr>
            <a:endParaRPr lang="he-IL" dirty="0">
              <a:solidFill>
                <a:schemeClr val="tx1"/>
              </a:solidFill>
            </a:endParaRPr>
          </a:p>
          <a:p>
            <a:pPr algn="just" fontAlgn="auto">
              <a:spcBef>
                <a:spcPts val="0"/>
              </a:spcBef>
              <a:spcAft>
                <a:spcPts val="0"/>
              </a:spcAft>
              <a:buFontTx/>
              <a:buBlip>
                <a:blip r:embed="rId3"/>
              </a:buBlip>
              <a:defRPr/>
            </a:pPr>
            <a:r>
              <a:rPr lang="he-IL" dirty="0">
                <a:solidFill>
                  <a:schemeClr val="tx1"/>
                </a:solidFill>
              </a:rPr>
              <a:t> </a:t>
            </a:r>
            <a:r>
              <a:rPr lang="ar-SA" dirty="0" smtClean="0">
                <a:solidFill>
                  <a:schemeClr val="tx1"/>
                </a:solidFill>
              </a:rPr>
              <a:t>من المُهم أنْ نفهم أنَّ من أجل تكوين الرابط الهيدروجيني يجب أن يتوفّر بالإضافة إلى الهيدروجين ”المكشوف“ من الإلكترونات زوج إلكترونات غير </a:t>
            </a:r>
            <a:r>
              <a:rPr lang="ar-SA" dirty="0" smtClean="0">
                <a:solidFill>
                  <a:schemeClr val="tx1"/>
                </a:solidFill>
              </a:rPr>
              <a:t>رابطة </a:t>
            </a:r>
            <a:r>
              <a:rPr lang="ar-SA" dirty="0" smtClean="0">
                <a:solidFill>
                  <a:schemeClr val="tx1"/>
                </a:solidFill>
              </a:rPr>
              <a:t>على ذرّة ذات إلكتروسالبيّة عالية، مثل: </a:t>
            </a:r>
            <a:r>
              <a:rPr lang="en-US" dirty="0" smtClean="0">
                <a:solidFill>
                  <a:schemeClr val="tx1"/>
                </a:solidFill>
              </a:rPr>
              <a:t>NOF</a:t>
            </a:r>
            <a:r>
              <a:rPr lang="he-IL" dirty="0">
                <a:solidFill>
                  <a:schemeClr val="tx1"/>
                </a:solidFill>
              </a:rPr>
              <a:t>. </a:t>
            </a:r>
            <a:r>
              <a:rPr lang="ar-SA" dirty="0" smtClean="0">
                <a:solidFill>
                  <a:schemeClr val="tx1"/>
                </a:solidFill>
              </a:rPr>
              <a:t>لذلك</a:t>
            </a:r>
            <a:r>
              <a:rPr lang="ar-SA" dirty="0" smtClean="0">
                <a:solidFill>
                  <a:schemeClr val="tx1"/>
                </a:solidFill>
              </a:rPr>
              <a:t>،</a:t>
            </a:r>
            <a:r>
              <a:rPr lang="he-IL" dirty="0" smtClean="0">
                <a:solidFill>
                  <a:schemeClr val="tx1"/>
                </a:solidFill>
              </a:rPr>
              <a:t> </a:t>
            </a:r>
            <a:r>
              <a:rPr lang="ar-SA" dirty="0" smtClean="0">
                <a:solidFill>
                  <a:schemeClr val="tx1"/>
                </a:solidFill>
              </a:rPr>
              <a:t>عدد ذرات الهيدروجين المُرتبطة  بواحدة من ذرّات </a:t>
            </a:r>
            <a:r>
              <a:rPr lang="en-US" dirty="0" smtClean="0">
                <a:solidFill>
                  <a:schemeClr val="tx1"/>
                </a:solidFill>
              </a:rPr>
              <a:t>NOF</a:t>
            </a:r>
            <a:r>
              <a:rPr lang="he-IL" dirty="0" smtClean="0">
                <a:solidFill>
                  <a:schemeClr val="tx1"/>
                </a:solidFill>
              </a:rPr>
              <a:t> </a:t>
            </a:r>
            <a:r>
              <a:rPr lang="ar-SA" dirty="0" smtClean="0">
                <a:solidFill>
                  <a:schemeClr val="tx1"/>
                </a:solidFill>
              </a:rPr>
              <a:t>لا تُشير بالضرورة إلى عدد الروابط الهيدروجينيّة التي </a:t>
            </a:r>
            <a:r>
              <a:rPr lang="ar-SA" dirty="0" smtClean="0">
                <a:solidFill>
                  <a:schemeClr val="tx1"/>
                </a:solidFill>
              </a:rPr>
              <a:t>تنتج فعلًا</a:t>
            </a:r>
            <a:r>
              <a:rPr lang="he-IL" dirty="0" smtClean="0">
                <a:solidFill>
                  <a:schemeClr val="tx1"/>
                </a:solidFill>
              </a:rPr>
              <a:t>. </a:t>
            </a:r>
            <a:r>
              <a:rPr lang="ar-SA" dirty="0" smtClean="0">
                <a:solidFill>
                  <a:schemeClr val="tx1"/>
                </a:solidFill>
              </a:rPr>
              <a:t>من المهم أن نفحص معدّل عدد الروابط الهيدروجينيَّة الفعليّة في ”كومة“ من المادّة</a:t>
            </a:r>
            <a:r>
              <a:rPr lang="he-IL" dirty="0" smtClean="0">
                <a:solidFill>
                  <a:schemeClr val="tx1"/>
                </a:solidFill>
              </a:rPr>
              <a:t> (</a:t>
            </a:r>
            <a:r>
              <a:rPr lang="ar-SA" dirty="0" smtClean="0">
                <a:solidFill>
                  <a:schemeClr val="tx1"/>
                </a:solidFill>
              </a:rPr>
              <a:t>هل يوجد عدد </a:t>
            </a:r>
            <a:r>
              <a:rPr lang="ar-SA" dirty="0" smtClean="0">
                <a:solidFill>
                  <a:schemeClr val="tx1"/>
                </a:solidFill>
              </a:rPr>
              <a:t>كاف </a:t>
            </a:r>
            <a:r>
              <a:rPr lang="ar-SA" dirty="0" smtClean="0">
                <a:solidFill>
                  <a:schemeClr val="tx1"/>
                </a:solidFill>
              </a:rPr>
              <a:t>من ذرّات الهيدروجين ”المكشوفة“ من الإلكترونات؟ هل يوجد عدد </a:t>
            </a:r>
            <a:r>
              <a:rPr lang="ar-SA" dirty="0" smtClean="0">
                <a:solidFill>
                  <a:schemeClr val="tx1"/>
                </a:solidFill>
              </a:rPr>
              <a:t>كاف </a:t>
            </a:r>
            <a:r>
              <a:rPr lang="ar-SA" dirty="0" smtClean="0">
                <a:solidFill>
                  <a:schemeClr val="tx1"/>
                </a:solidFill>
              </a:rPr>
              <a:t>من أزواج الإلكترونات الحرّة على واحدة من ذرّات </a:t>
            </a:r>
            <a:r>
              <a:rPr lang="en-US" dirty="0" smtClean="0">
                <a:solidFill>
                  <a:schemeClr val="tx1"/>
                </a:solidFill>
              </a:rPr>
              <a:t>NOF</a:t>
            </a:r>
            <a:r>
              <a:rPr lang="ar-SA" dirty="0" smtClean="0">
                <a:solidFill>
                  <a:schemeClr val="tx1"/>
                </a:solidFill>
              </a:rPr>
              <a:t>؟</a:t>
            </a:r>
            <a:r>
              <a:rPr lang="he-IL" dirty="0" smtClean="0">
                <a:solidFill>
                  <a:schemeClr val="tx1"/>
                </a:solidFill>
              </a:rPr>
              <a:t>).</a:t>
            </a:r>
            <a:endParaRPr lang="he-IL" dirty="0">
              <a:solidFill>
                <a:schemeClr val="tx1"/>
              </a:solidFill>
            </a:endParaRPr>
          </a:p>
          <a:p>
            <a:pPr algn="just" fontAlgn="auto">
              <a:spcBef>
                <a:spcPts val="0"/>
              </a:spcBef>
              <a:spcAft>
                <a:spcPts val="0"/>
              </a:spcAft>
              <a:buFontTx/>
              <a:buBlip>
                <a:blip r:embed="rId3"/>
              </a:buBlip>
              <a:defRPr/>
            </a:pPr>
            <a:endParaRPr lang="he-IL" dirty="0">
              <a:solidFill>
                <a:schemeClr val="tx1"/>
              </a:solidFill>
            </a:endParaRPr>
          </a:p>
          <a:p>
            <a:pPr algn="just" fontAlgn="auto">
              <a:spcBef>
                <a:spcPts val="0"/>
              </a:spcBef>
              <a:spcAft>
                <a:spcPts val="0"/>
              </a:spcAft>
              <a:buFontTx/>
              <a:buBlip>
                <a:blip r:embed="rId3"/>
              </a:buBlip>
              <a:defRPr/>
            </a:pPr>
            <a:r>
              <a:rPr lang="ar-SA" dirty="0" smtClean="0">
                <a:solidFill>
                  <a:schemeClr val="tx1"/>
                </a:solidFill>
              </a:rPr>
              <a:t>بالإضافة إلى الروابط الهيدروجينيَّة حين وجودها، فإنّ  قوى </a:t>
            </a:r>
            <a:r>
              <a:rPr lang="ar-SA" dirty="0" smtClean="0">
                <a:solidFill>
                  <a:schemeClr val="tx1"/>
                </a:solidFill>
              </a:rPr>
              <a:t>فان دار </a:t>
            </a:r>
            <a:r>
              <a:rPr lang="ar-SA" dirty="0" err="1" smtClean="0">
                <a:solidFill>
                  <a:schemeClr val="tx1"/>
                </a:solidFill>
              </a:rPr>
              <a:t>فالس</a:t>
            </a:r>
            <a:r>
              <a:rPr lang="ar-SA" dirty="0" smtClean="0">
                <a:solidFill>
                  <a:schemeClr val="tx1"/>
                </a:solidFill>
              </a:rPr>
              <a:t> </a:t>
            </a:r>
            <a:r>
              <a:rPr lang="ar-SA" dirty="0" smtClean="0">
                <a:solidFill>
                  <a:schemeClr val="tx1"/>
                </a:solidFill>
              </a:rPr>
              <a:t>تتواجد بشكل دائم بين الجزيئات.</a:t>
            </a:r>
            <a:endParaRPr lang="he-IL" dirty="0">
              <a:solidFill>
                <a:schemeClr val="tx1"/>
              </a:solidFill>
            </a:endParaRPr>
          </a:p>
          <a:p>
            <a:pPr algn="just" fontAlgn="auto">
              <a:spcBef>
                <a:spcPts val="0"/>
              </a:spcBef>
              <a:spcAft>
                <a:spcPts val="0"/>
              </a:spcAft>
              <a:defRPr/>
            </a:pPr>
            <a:endParaRPr lang="he-IL" dirty="0">
              <a:solidFill>
                <a:schemeClr val="tx1"/>
              </a:solidFill>
            </a:endParaRPr>
          </a:p>
        </p:txBody>
      </p:sp>
      <p:sp>
        <p:nvSpPr>
          <p:cNvPr id="27652" name="Rectangle 14"/>
          <p:cNvSpPr>
            <a:spLocks noChangeArrowheads="1"/>
          </p:cNvSpPr>
          <p:nvPr/>
        </p:nvSpPr>
        <p:spPr bwMode="auto">
          <a:xfrm>
            <a:off x="1116013" y="5300663"/>
            <a:ext cx="7286625" cy="1016000"/>
          </a:xfrm>
          <a:prstGeom prst="rect">
            <a:avLst/>
          </a:prstGeom>
          <a:noFill/>
          <a:ln w="9525">
            <a:noFill/>
            <a:miter lim="800000"/>
            <a:headEnd/>
            <a:tailEnd/>
          </a:ln>
        </p:spPr>
        <p:txBody>
          <a:bodyPr>
            <a:spAutoFit/>
          </a:bodyPr>
          <a:lstStyle/>
          <a:p>
            <a:pPr eaLnBrk="0" hangingPunct="0"/>
            <a:r>
              <a:rPr lang="ar-SA" sz="2000" b="1" dirty="0" smtClean="0">
                <a:solidFill>
                  <a:srgbClr val="FF6600"/>
                </a:solidFill>
              </a:rPr>
              <a:t>مُصطلحات هامّة</a:t>
            </a:r>
            <a:r>
              <a:rPr lang="he-IL" sz="2000" b="1" dirty="0" smtClean="0">
                <a:solidFill>
                  <a:srgbClr val="FF6600"/>
                </a:solidFill>
              </a:rPr>
              <a:t>: </a:t>
            </a:r>
            <a:endParaRPr lang="he-IL" sz="2000" b="1" dirty="0">
              <a:solidFill>
                <a:srgbClr val="FF6600"/>
              </a:solidFill>
            </a:endParaRPr>
          </a:p>
          <a:p>
            <a:pPr eaLnBrk="0" hangingPunct="0"/>
            <a:r>
              <a:rPr lang="ar-SA" dirty="0" smtClean="0"/>
              <a:t>روابط </a:t>
            </a:r>
            <a:r>
              <a:rPr lang="ar-SA" dirty="0" smtClean="0"/>
              <a:t>هيدروجينيَّة</a:t>
            </a:r>
            <a:r>
              <a:rPr lang="ar-SA" dirty="0" smtClean="0"/>
              <a:t>،</a:t>
            </a:r>
            <a:r>
              <a:rPr lang="he-IL" dirty="0" smtClean="0"/>
              <a:t> </a:t>
            </a:r>
            <a:r>
              <a:rPr lang="ar-SA" dirty="0" smtClean="0"/>
              <a:t>الإتجاه في </a:t>
            </a:r>
            <a:r>
              <a:rPr lang="ar-SA" dirty="0" smtClean="0"/>
              <a:t>الرابط</a:t>
            </a:r>
            <a:r>
              <a:rPr lang="ar-SA" dirty="0" smtClean="0"/>
              <a:t>،</a:t>
            </a:r>
            <a:r>
              <a:rPr lang="he-IL" dirty="0" smtClean="0"/>
              <a:t> </a:t>
            </a:r>
            <a:r>
              <a:rPr lang="he-IL" dirty="0" smtClean="0"/>
              <a:t>"</a:t>
            </a:r>
            <a:r>
              <a:rPr lang="ar-SA" dirty="0" smtClean="0"/>
              <a:t>هيدروجين مكشوف</a:t>
            </a:r>
            <a:r>
              <a:rPr lang="he-IL" dirty="0" smtClean="0"/>
              <a:t>"</a:t>
            </a:r>
            <a:r>
              <a:rPr lang="ar-SA" dirty="0" smtClean="0"/>
              <a:t>،</a:t>
            </a:r>
            <a:r>
              <a:rPr lang="he-IL" dirty="0" smtClean="0"/>
              <a:t> </a:t>
            </a:r>
            <a:r>
              <a:rPr lang="ar-SA" dirty="0" smtClean="0"/>
              <a:t>إلكترونات غير </a:t>
            </a:r>
            <a:r>
              <a:rPr lang="ar-SA" dirty="0" smtClean="0"/>
              <a:t>الرابطة</a:t>
            </a:r>
            <a:endParaRPr lang="he-IL" dirty="0"/>
          </a:p>
          <a:p>
            <a:pPr eaLnBrk="0" hangingPunct="0"/>
            <a:endParaRPr lang="en-US" sz="2000" dirty="0"/>
          </a:p>
        </p:txBody>
      </p:sp>
      <p:sp>
        <p:nvSpPr>
          <p:cNvPr id="27653" name="Rectangle 15"/>
          <p:cNvSpPr>
            <a:spLocks noChangeArrowheads="1"/>
          </p:cNvSpPr>
          <p:nvPr/>
        </p:nvSpPr>
        <p:spPr bwMode="auto">
          <a:xfrm>
            <a:off x="7442260" y="571500"/>
            <a:ext cx="946093" cy="400110"/>
          </a:xfrm>
          <a:prstGeom prst="rect">
            <a:avLst/>
          </a:prstGeom>
          <a:noFill/>
          <a:ln w="9525">
            <a:noFill/>
            <a:miter lim="800000"/>
            <a:headEnd/>
            <a:tailEnd/>
          </a:ln>
        </p:spPr>
        <p:txBody>
          <a:bodyPr wrap="none">
            <a:spAutoFit/>
          </a:bodyPr>
          <a:lstStyle/>
          <a:p>
            <a:r>
              <a:rPr lang="ar-SA" sz="2000" b="1" dirty="0" smtClean="0">
                <a:solidFill>
                  <a:srgbClr val="1D4C72"/>
                </a:solidFill>
              </a:rPr>
              <a:t>تلخيص</a:t>
            </a:r>
            <a:r>
              <a:rPr lang="he-IL" sz="2000" b="1" dirty="0" smtClean="0">
                <a:solidFill>
                  <a:srgbClr val="1D4C72"/>
                </a:solidFill>
              </a:rPr>
              <a:t>: </a:t>
            </a:r>
            <a:endParaRPr lang="he-IL" sz="2000" b="1" dirty="0">
              <a:solidFill>
                <a:srgbClr val="1D4C72"/>
              </a:solidFill>
            </a:endParaRPr>
          </a:p>
        </p:txBody>
      </p:sp>
      <p:sp>
        <p:nvSpPr>
          <p:cNvPr id="27654" name="כותרת 7"/>
          <p:cNvSpPr>
            <a:spLocks noGrp="1"/>
          </p:cNvSpPr>
          <p:nvPr>
            <p:ph type="title"/>
          </p:nvPr>
        </p:nvSpPr>
        <p:spPr bwMode="auto">
          <a:xfrm>
            <a:off x="684213"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تلخيص موضوع الروابط الهيدروجينيَّة</a:t>
            </a:r>
            <a:r>
              <a:rPr lang="he-IL" sz="2000" b="1" dirty="0" smtClean="0">
                <a:solidFill>
                  <a:srgbClr val="FF6600"/>
                </a:solidFill>
              </a:rPr>
              <a:t/>
            </a:r>
            <a:br>
              <a:rPr lang="he-IL" sz="2000" b="1" dirty="0" smtClean="0">
                <a:solidFill>
                  <a:srgbClr val="FF6600"/>
                </a:solidFill>
              </a:rPr>
            </a:br>
            <a:endParaRPr lang="he-IL" sz="2000" dirty="0" smtClean="0"/>
          </a:p>
        </p:txBody>
      </p:sp>
      <p:sp>
        <p:nvSpPr>
          <p:cNvPr id="27655"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6ED78C8D-28F1-4DA5-9F09-BD20792A718C}" type="slidenum">
              <a:rPr lang="he-IL"/>
              <a:pPr>
                <a:defRPr/>
              </a:pPr>
              <a:t>21</a:t>
            </a:fld>
            <a:endParaRPr lang="he-IL" dirty="0"/>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10404FD-935E-4E7B-956B-0227129F2FE8}" type="slidenum">
              <a:rPr lang="he-IL" smtClean="0"/>
              <a:pPr>
                <a:defRPr/>
              </a:pPr>
              <a:t>22</a:t>
            </a:fld>
            <a:endParaRPr lang="he-IL" dirty="0"/>
          </a:p>
        </p:txBody>
      </p:sp>
      <p:sp>
        <p:nvSpPr>
          <p:cNvPr id="3" name="TextBox 2"/>
          <p:cNvSpPr txBox="1"/>
          <p:nvPr/>
        </p:nvSpPr>
        <p:spPr>
          <a:xfrm>
            <a:off x="285720" y="357166"/>
            <a:ext cx="8572560" cy="5929354"/>
          </a:xfrm>
          <a:prstGeom prst="rect">
            <a:avLst/>
          </a:prstGeom>
          <a:solidFill>
            <a:schemeClr val="bg1">
              <a:lumMod val="95000"/>
            </a:schemeClr>
          </a:solidFill>
          <a:ln w="22225">
            <a:solidFill>
              <a:schemeClr val="bg1">
                <a:lumMod val="85000"/>
              </a:schemeClr>
            </a:solidFill>
          </a:ln>
          <a:effectLst/>
        </p:spPr>
        <p:txBody>
          <a:bodyPr wrap="square" rtlCol="0" anchor="ctr">
            <a:normAutofit fontScale="62500" lnSpcReduction="20000"/>
          </a:bodyPr>
          <a:lstStyle/>
          <a:p>
            <a:r>
              <a:rPr lang="he-IL" sz="1400" dirty="0" smtClean="0"/>
              <a:t>שקופית 5</a:t>
            </a:r>
            <a:endParaRPr lang="en-US" sz="1400" dirty="0" smtClean="0"/>
          </a:p>
          <a:p>
            <a:r>
              <a:rPr lang="he-IL" sz="1400" dirty="0" smtClean="0"/>
              <a:t>מופיע </a:t>
            </a:r>
            <a:endParaRPr lang="en-US" sz="1400" dirty="0" smtClean="0"/>
          </a:p>
          <a:p>
            <a:r>
              <a:rPr lang="he-IL" sz="1400" dirty="0" smtClean="0"/>
              <a:t>... במקרים אלו, המימן "חשוף" מספיק מאלקטרונים ועליו דו-קוטב חיובי מאוד.</a:t>
            </a:r>
            <a:endParaRPr lang="en-US" sz="1400" dirty="0" smtClean="0"/>
          </a:p>
          <a:p>
            <a:r>
              <a:rPr lang="he-IL" sz="1400" dirty="0" smtClean="0"/>
              <a:t>השינוי שיש לבצע:</a:t>
            </a:r>
            <a:endParaRPr lang="en-US" sz="1400" dirty="0" smtClean="0"/>
          </a:p>
          <a:p>
            <a:r>
              <a:rPr lang="he-IL" sz="1400" dirty="0" smtClean="0"/>
              <a:t>במקרים אלו, המימן "חשוף" מספיק מאלקטרונים ועליו מטען חיובי חלקי.</a:t>
            </a:r>
            <a:endParaRPr lang="en-US" sz="1400" dirty="0" smtClean="0"/>
          </a:p>
          <a:p>
            <a:r>
              <a:rPr lang="he-IL" sz="1400" dirty="0" smtClean="0"/>
              <a:t> </a:t>
            </a:r>
            <a:endParaRPr lang="en-US" sz="1400" dirty="0" smtClean="0"/>
          </a:p>
          <a:p>
            <a:r>
              <a:rPr lang="he-IL" sz="1400" dirty="0" smtClean="0"/>
              <a:t>שקופית 10</a:t>
            </a:r>
            <a:endParaRPr lang="en-US" sz="1400" dirty="0" smtClean="0"/>
          </a:p>
          <a:p>
            <a:r>
              <a:rPr lang="he-IL" sz="1400" dirty="0" smtClean="0"/>
              <a:t>שאלה 3-א</a:t>
            </a:r>
            <a:endParaRPr lang="en-US" sz="1400" dirty="0" smtClean="0"/>
          </a:p>
          <a:p>
            <a:r>
              <a:rPr lang="he-IL" sz="1400" dirty="0" smtClean="0"/>
              <a:t> </a:t>
            </a:r>
            <a:endParaRPr lang="en-US" sz="1400" dirty="0" smtClean="0"/>
          </a:p>
          <a:p>
            <a:r>
              <a:rPr lang="he-IL" sz="1400" dirty="0" smtClean="0"/>
              <a:t>מי מהמולקולות הבאות יכולות ליצור קשרי מימן </a:t>
            </a:r>
            <a:endParaRPr lang="en-US" sz="1400" dirty="0" smtClean="0"/>
          </a:p>
          <a:p>
            <a:r>
              <a:rPr lang="he-IL" sz="1400" dirty="0" smtClean="0"/>
              <a:t>א. עם מולקולות אחרות מסוגה</a:t>
            </a:r>
            <a:r>
              <a:rPr lang="en-US" sz="1400" dirty="0" smtClean="0"/>
              <a:t> </a:t>
            </a:r>
            <a:r>
              <a:rPr lang="he-IL" sz="1400" dirty="0" smtClean="0"/>
              <a:t>? סמנו היכן.</a:t>
            </a:r>
            <a:r>
              <a:rPr lang="ar-SA" sz="1400" dirty="0" smtClean="0"/>
              <a:t> </a:t>
            </a:r>
            <a:endParaRPr lang="en-US" sz="1400" dirty="0" smtClean="0"/>
          </a:p>
          <a:p>
            <a:r>
              <a:rPr lang="he-IL" sz="1400" dirty="0" smtClean="0"/>
              <a:t>השינוי שיש לבצע:</a:t>
            </a:r>
            <a:endParaRPr lang="en-US" sz="1400" dirty="0" smtClean="0"/>
          </a:p>
          <a:p>
            <a:r>
              <a:rPr lang="he-IL" sz="1400" dirty="0" smtClean="0"/>
              <a:t>. עם מולקולות אחרות של אותו החומר? ציירו .... </a:t>
            </a:r>
            <a:endParaRPr lang="en-US" sz="1400" dirty="0" smtClean="0"/>
          </a:p>
          <a:p>
            <a:r>
              <a:rPr lang="en-US" sz="1400" dirty="0" smtClean="0"/>
              <a:t> </a:t>
            </a:r>
          </a:p>
          <a:p>
            <a:r>
              <a:rPr lang="he-IL" sz="1400" dirty="0" smtClean="0"/>
              <a:t>שקופית 12 </a:t>
            </a:r>
            <a:endParaRPr lang="en-US" sz="1400" dirty="0" smtClean="0"/>
          </a:p>
          <a:p>
            <a:pPr lvl="0"/>
            <a:r>
              <a:rPr lang="he-IL" sz="1400" dirty="0" smtClean="0"/>
              <a:t>נפלה טעות בשם החומר האורגני</a:t>
            </a:r>
            <a:endParaRPr lang="en-US" sz="1400" dirty="0" smtClean="0"/>
          </a:p>
          <a:p>
            <a:r>
              <a:rPr lang="he-IL" sz="1400" dirty="0" smtClean="0"/>
              <a:t>בשקופיות  10+11 הופיע השם </a:t>
            </a:r>
            <a:r>
              <a:rPr lang="he-IL" sz="1400" b="1" dirty="0" smtClean="0"/>
              <a:t>דיאוקסיאדנוזין </a:t>
            </a:r>
            <a:r>
              <a:rPr lang="he-IL" sz="1400" dirty="0" smtClean="0"/>
              <a:t> בעוד שבשקופית 12 הופיע השם: </a:t>
            </a:r>
            <a:r>
              <a:rPr lang="he-IL" sz="1400" b="1" dirty="0" smtClean="0"/>
              <a:t>דיאוקסיטימידין</a:t>
            </a:r>
            <a:r>
              <a:rPr lang="en-US" sz="1400" b="1" dirty="0" smtClean="0"/>
              <a:t>  </a:t>
            </a:r>
            <a:endParaRPr lang="en-US" sz="1400" dirty="0" smtClean="0"/>
          </a:p>
          <a:p>
            <a:pPr lvl="0"/>
            <a:r>
              <a:rPr lang="he-IL" sz="1400" dirty="0" smtClean="0"/>
              <a:t>בניסוח של התשובה הופיע ".. </a:t>
            </a:r>
            <a:r>
              <a:rPr lang="he-IL" sz="1400" b="1" dirty="0" smtClean="0"/>
              <a:t>בדיאוקסיטימידין</a:t>
            </a:r>
            <a:r>
              <a:rPr lang="en-US" sz="1400" b="1" dirty="0" smtClean="0"/>
              <a:t>  </a:t>
            </a:r>
            <a:r>
              <a:rPr lang="he-IL" sz="1400" dirty="0" smtClean="0"/>
              <a:t>יש קשרי מימן בכל המקומות שסומנו קודם,"</a:t>
            </a:r>
            <a:endParaRPr lang="en-US" sz="1400" dirty="0" smtClean="0"/>
          </a:p>
          <a:p>
            <a:pPr lvl="0"/>
            <a:r>
              <a:rPr lang="he-IL" sz="1400" dirty="0" smtClean="0"/>
              <a:t>לעניות דעתי הניסוח מטעה והוא מעודד תפיסות מוטעות בקרב תלמידים בכל הנוגע לאבחנה בין קשרים בין-מולקולריים לבין קשרים בתוך המולקולות. בנוסחת המבנה הנתונה אכן סומנו אזורים האחראיים על קשרי מימן עם מולקולה שכנה. אבל להגיד שמה שמסומן זה הוא קשר מימני זה אינו מדויק ואף מטעה. הייתי מציעה לצייר לפחות שתי מולקולות ולהבליט את הקשר המימני שנוצר ביניהן ומדגישה את העניין שקשר מימני הוא קשר בין מולקולות!!</a:t>
            </a:r>
            <a:endParaRPr lang="en-US" sz="1400" dirty="0" smtClean="0"/>
          </a:p>
          <a:p>
            <a:r>
              <a:rPr lang="he-IL" sz="1400" dirty="0" smtClean="0"/>
              <a:t>שקופית 13</a:t>
            </a:r>
            <a:endParaRPr lang="en-US" sz="1400" dirty="0" smtClean="0"/>
          </a:p>
          <a:p>
            <a:r>
              <a:rPr lang="he-IL" sz="1400" dirty="0" smtClean="0"/>
              <a:t>הופיע "....וקשרי המימן </a:t>
            </a:r>
            <a:r>
              <a:rPr lang="he-IL" sz="1400" b="1" dirty="0" smtClean="0"/>
              <a:t>בין המולקולות, לזוג האלקטרונים</a:t>
            </a:r>
            <a:r>
              <a:rPr lang="he-IL" sz="1400" dirty="0" smtClean="0"/>
              <a:t> הלא-קושר באטום </a:t>
            </a:r>
            <a:r>
              <a:rPr lang="en-US" sz="1400" dirty="0" smtClean="0"/>
              <a:t>NOF</a:t>
            </a:r>
            <a:r>
              <a:rPr lang="he-IL" sz="1400" dirty="0" smtClean="0"/>
              <a:t> במולקולה שכנה חזקים יותר.</a:t>
            </a:r>
            <a:endParaRPr lang="en-US" sz="1400" dirty="0" smtClean="0"/>
          </a:p>
          <a:p>
            <a:r>
              <a:rPr lang="he-IL" sz="1400" dirty="0" smtClean="0"/>
              <a:t>קשרי המימן אכן קשרים בין-מולקולריים</a:t>
            </a:r>
            <a:endParaRPr lang="en-US" sz="1400" dirty="0" smtClean="0"/>
          </a:p>
          <a:p>
            <a:r>
              <a:rPr lang="he-IL" sz="1400" dirty="0" smtClean="0"/>
              <a:t>אך הם אינם נוצרים כתוצאה ממשיכה בין מולקולות לזוג האלקטונים...</a:t>
            </a:r>
            <a:endParaRPr lang="en-US" sz="1400" dirty="0" smtClean="0"/>
          </a:p>
          <a:p>
            <a:r>
              <a:rPr lang="he-IL" sz="1400" dirty="0" smtClean="0"/>
              <a:t>הניסוח המדויק יותר צריך להיות</a:t>
            </a:r>
            <a:endParaRPr lang="en-US" sz="1400" dirty="0" smtClean="0"/>
          </a:p>
          <a:p>
            <a:r>
              <a:rPr lang="he-IL" sz="1400" dirty="0" smtClean="0"/>
              <a:t> ... וקשרי המימן בין המולקולות. קשרי מימן אלו נוצרים כתוצאה ממשיכה חשמלית בין המימן "החשוף" מאלקטרונים לבין  לזוג האלקטרונים הלא-קושר באחד מאטומי  </a:t>
            </a:r>
            <a:r>
              <a:rPr lang="en-US" sz="1400" dirty="0" smtClean="0"/>
              <a:t>NOF</a:t>
            </a:r>
            <a:r>
              <a:rPr lang="he-IL" sz="1400" dirty="0" smtClean="0"/>
              <a:t> במולקולה שכנה חזקים יותר.</a:t>
            </a:r>
            <a:endParaRPr lang="en-US" sz="1400" dirty="0" smtClean="0"/>
          </a:p>
          <a:p>
            <a:r>
              <a:rPr lang="en-US" sz="1400" dirty="0" smtClean="0"/>
              <a:t> </a:t>
            </a:r>
          </a:p>
          <a:p>
            <a:r>
              <a:rPr lang="he-IL" sz="1400" dirty="0" smtClean="0"/>
              <a:t>שקופית 21</a:t>
            </a:r>
            <a:endParaRPr lang="en-US" sz="1400" dirty="0" smtClean="0"/>
          </a:p>
          <a:p>
            <a:r>
              <a:rPr lang="he-IL" sz="1400" dirty="0" smtClean="0"/>
              <a:t>בשקופית הסיכום נעלם התנאי ההכרחי לקיום קשרי המימן והוא הכיווניות!!</a:t>
            </a:r>
            <a:endParaRPr lang="en-US" sz="1400" dirty="0" smtClean="0"/>
          </a:p>
          <a:p>
            <a:r>
              <a:rPr lang="he-IL" sz="1400" dirty="0" smtClean="0"/>
              <a:t>רשום:</a:t>
            </a:r>
            <a:endParaRPr lang="en-US" sz="1400" dirty="0" smtClean="0"/>
          </a:p>
          <a:p>
            <a:r>
              <a:rPr lang="he-IL" sz="1400" dirty="0" smtClean="0"/>
              <a:t>חשוב להבין שלצורך קיום קשרי מימן, נוסף על מימן "חשוף", נדרש גם זוג אלקטרונים לא-קושר על אטום אלקטרו-שלילי מאוד מקבוצת </a:t>
            </a:r>
            <a:r>
              <a:rPr lang="en-US" sz="1400" dirty="0" smtClean="0"/>
              <a:t>NOF</a:t>
            </a:r>
            <a:r>
              <a:rPr lang="he-IL" sz="1400" dirty="0" smtClean="0"/>
              <a:t>. לכן, מספר המימנים על אטום </a:t>
            </a:r>
            <a:r>
              <a:rPr lang="en-US" sz="1400" dirty="0" smtClean="0"/>
              <a:t>NOF</a:t>
            </a:r>
            <a:r>
              <a:rPr lang="he-IL" sz="1400" dirty="0" smtClean="0"/>
              <a:t> אינו מעיד בהכרח על מספר הקשרים הממוצע שייווצר. חשוב לבדוק בצבר גדול של אטומים כמה קשרי מימן בממוצע ייווצרו בפועל (אם יש מספיק מימנים "כמעט חשופים" ואלקטרונים לא-קושרים על </a:t>
            </a:r>
            <a:r>
              <a:rPr lang="en-US" sz="1400" dirty="0" smtClean="0"/>
              <a:t>NOF</a:t>
            </a:r>
            <a:r>
              <a:rPr lang="he-IL" sz="1400" dirty="0" smtClean="0"/>
              <a:t>).</a:t>
            </a:r>
            <a:endParaRPr lang="en-US" sz="1400" dirty="0" smtClean="0"/>
          </a:p>
          <a:p>
            <a:r>
              <a:rPr lang="he-IL" sz="1400" dirty="0" smtClean="0"/>
              <a:t> </a:t>
            </a:r>
            <a:endParaRPr lang="en-US" sz="1400" dirty="0" smtClean="0"/>
          </a:p>
          <a:p>
            <a:r>
              <a:rPr lang="he-IL" sz="1400" dirty="0" smtClean="0"/>
              <a:t>יש להבליט שוב במיוחד בסכום את שלושת התנאים לקיום קשרי מימן</a:t>
            </a:r>
            <a:endParaRPr lang="en-US" sz="1400" dirty="0" smtClean="0"/>
          </a:p>
          <a:p>
            <a:r>
              <a:rPr lang="he-IL" sz="1400" dirty="0" smtClean="0"/>
              <a:t>:1. מימן "חשוף" מאלקטרונים</a:t>
            </a:r>
            <a:endParaRPr lang="en-US" sz="1400" dirty="0" smtClean="0"/>
          </a:p>
          <a:p>
            <a:r>
              <a:rPr lang="he-IL" sz="1400" dirty="0" smtClean="0"/>
              <a:t>2. זוג אלקטרונים בלתי קושר על אטום בעל אלקטרושליליות גבוהה במולקולה סמוכה</a:t>
            </a:r>
            <a:endParaRPr lang="en-US" sz="1400" dirty="0" smtClean="0"/>
          </a:p>
          <a:p>
            <a:r>
              <a:rPr lang="he-IL" sz="1400" dirty="0" smtClean="0"/>
              <a:t>3. כיווניות</a:t>
            </a:r>
            <a:endParaRPr lang="en-US" sz="1400" dirty="0" smtClean="0"/>
          </a:p>
          <a:p>
            <a:r>
              <a:rPr lang="he-IL" sz="1400" dirty="0" smtClean="0"/>
              <a:t>חשוב לציין שגם אם שני התנאים הראשונים יתקיימו והכוון במרחב של המולקולה אינו מקיים 180 מעלות לא יתקיימו קשרי מימן!! מנשפט זה אינו מופיע בכל המצגת וזה משפט מפתח!!</a:t>
            </a:r>
            <a:endParaRPr lang="en-US" sz="1400" dirty="0" smtClean="0"/>
          </a:p>
          <a:p>
            <a:r>
              <a:rPr lang="en-US" sz="1400" dirty="0" smtClean="0"/>
              <a:t> </a:t>
            </a:r>
            <a:r>
              <a:rPr lang="he-IL" sz="1400" dirty="0" smtClean="0"/>
              <a:t>ניסוח לא ברור</a:t>
            </a:r>
            <a:endParaRPr lang="en-US" sz="1400" dirty="0" smtClean="0"/>
          </a:p>
          <a:p>
            <a:r>
              <a:rPr lang="he-IL" sz="1400" dirty="0" smtClean="0"/>
              <a:t>מקריאת התשובה הבנתי שהכוונה למולקולות של אותו חומר</a:t>
            </a:r>
            <a:endParaRPr lang="en-US" sz="1400" dirty="0" smtClean="0"/>
          </a:p>
          <a:p>
            <a:r>
              <a:rPr lang="he-IL" sz="1400" dirty="0" smtClean="0"/>
              <a:t> </a:t>
            </a:r>
            <a:endParaRPr lang="en-US" sz="1400" dirty="0" smtClean="0"/>
          </a:p>
          <a:p>
            <a:r>
              <a:rPr lang="he-IL" sz="1400" dirty="0" smtClean="0"/>
              <a:t>בעוד שמאותו סוג זה יכול לקבל משמעות אחרת בכימיה!</a:t>
            </a:r>
            <a:endParaRPr lang="en-US" sz="1400" dirty="0" smtClean="0"/>
          </a:p>
          <a:p>
            <a:r>
              <a:rPr lang="en-US" sz="1400" dirty="0" smtClean="0"/>
              <a:t> </a:t>
            </a:r>
            <a:r>
              <a:rPr lang="he-IL" sz="1400" dirty="0" smtClean="0"/>
              <a:t>קשרי מימן נוצרים בין מולקולות- לפחות שתיים</a:t>
            </a:r>
            <a:endParaRPr lang="en-US" sz="1400" dirty="0" smtClean="0"/>
          </a:p>
          <a:p>
            <a:r>
              <a:rPr lang="he-IL" sz="1400" dirty="0" smtClean="0"/>
              <a:t>לכן זה מטעה לבקש לסמן בנוסחת מבנה בודדת </a:t>
            </a:r>
            <a:endParaRPr lang="en-US" sz="1400" dirty="0" smtClean="0"/>
          </a:p>
          <a:p>
            <a:r>
              <a:rPr lang="he-IL" sz="1400" dirty="0" smtClean="0"/>
              <a:t>לעניות דעתי יש לבקש לצייר את קשרי המימן ולהדגיש את העניין של הכווניות</a:t>
            </a:r>
            <a:endParaRPr lang="en-US" sz="1400" dirty="0" smtClean="0"/>
          </a:p>
          <a:p>
            <a:r>
              <a:rPr lang="he-IL" sz="1400" dirty="0" smtClean="0"/>
              <a:t> </a:t>
            </a:r>
            <a:endParaRPr lang="en-US" sz="1400" dirty="0" smtClean="0"/>
          </a:p>
          <a:p>
            <a:r>
              <a:rPr lang="he-IL" sz="1400" dirty="0" smtClean="0"/>
              <a:t>או לשנות את הניסוח ולציין שיש לסמן במולקולה הנתונה את החלק האחראי על יצירת קשר מימני עם מולקולה סמוכה</a:t>
            </a:r>
            <a:endParaRPr lang="en-US" sz="1400" dirty="0" smtClean="0"/>
          </a:p>
          <a:p>
            <a:pPr algn="ctr" rtl="1" fontAlgn="auto">
              <a:spcBef>
                <a:spcPts val="0"/>
              </a:spcBef>
              <a:spcAft>
                <a:spcPts val="0"/>
              </a:spcAft>
            </a:pPr>
            <a:endParaRPr lang="en-US" sz="1400" u="sng" dirty="0">
              <a:solidFill>
                <a:srgbClr val="00B0F0"/>
              </a:solidFill>
              <a:latin typeface="+mn-lt"/>
              <a:cs typeface="+mn-cs"/>
            </a:endParaRP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9219" name="כותרת 6"/>
          <p:cNvSpPr>
            <a:spLocks noGrp="1"/>
          </p:cNvSpPr>
          <p:nvPr>
            <p:ph type="title"/>
          </p:nvPr>
        </p:nvSpPr>
        <p:spPr bwMode="auto">
          <a:xfrm>
            <a:off x="755650" y="115888"/>
            <a:ext cx="7773988" cy="412750"/>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رسم بياني يُعبِّر عن درجة غليان </a:t>
            </a:r>
            <a:r>
              <a:rPr lang="ar-SA" sz="2000" b="1" dirty="0" err="1" smtClean="0">
                <a:solidFill>
                  <a:srgbClr val="FF6600"/>
                </a:solidFill>
                <a:latin typeface="Simplified Arabic" pitchFamily="18" charset="-78"/>
                <a:cs typeface="Simplified Arabic" pitchFamily="18" charset="-78"/>
              </a:rPr>
              <a:t>هيدريدات</a:t>
            </a:r>
            <a:r>
              <a:rPr lang="ar-SA" sz="2000" b="1" dirty="0" smtClean="0">
                <a:solidFill>
                  <a:srgbClr val="FF6600"/>
                </a:solidFill>
                <a:latin typeface="Simplified Arabic" pitchFamily="18" charset="-78"/>
                <a:cs typeface="Simplified Arabic" pitchFamily="18" charset="-78"/>
              </a:rPr>
              <a:t> </a:t>
            </a:r>
            <a:r>
              <a:rPr lang="ar-SA" sz="2000" b="1" dirty="0" smtClean="0">
                <a:solidFill>
                  <a:srgbClr val="FF6600"/>
                </a:solidFill>
                <a:latin typeface="Simplified Arabic" pitchFamily="18" charset="-78"/>
                <a:cs typeface="Simplified Arabic" pitchFamily="18" charset="-78"/>
              </a:rPr>
              <a:t>مُختلفة </a:t>
            </a:r>
            <a:r>
              <a:rPr lang="ar-SA" sz="2000" b="1" dirty="0" err="1" smtClean="0">
                <a:solidFill>
                  <a:srgbClr val="FF6600"/>
                </a:solidFill>
                <a:latin typeface="Simplified Arabic" pitchFamily="18" charset="-78"/>
                <a:cs typeface="Simplified Arabic" pitchFamily="18" charset="-78"/>
              </a:rPr>
              <a:t>ـ</a:t>
            </a:r>
            <a:r>
              <a:rPr lang="ar-SA" sz="2000" b="1" dirty="0" smtClean="0">
                <a:solidFill>
                  <a:srgbClr val="FF6600"/>
                </a:solidFill>
                <a:latin typeface="Simplified Arabic" pitchFamily="18" charset="-78"/>
                <a:cs typeface="Simplified Arabic" pitchFamily="18" charset="-78"/>
              </a:rPr>
              <a:t>  جواب سؤال </a:t>
            </a:r>
            <a:r>
              <a:rPr lang="ar-SA" sz="2000" b="1" dirty="0" smtClean="0">
                <a:solidFill>
                  <a:srgbClr val="FF6600"/>
                </a:solidFill>
                <a:latin typeface="Simplified Arabic" pitchFamily="18" charset="-78"/>
                <a:cs typeface="Simplified Arabic" pitchFamily="18" charset="-78"/>
              </a:rPr>
              <a:t>رقم 1 </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endParaRPr lang="he-IL" sz="2000" dirty="0" smtClean="0">
              <a:latin typeface="Simplified Arabic" pitchFamily="18" charset="-78"/>
            </a:endParaRPr>
          </a:p>
        </p:txBody>
      </p:sp>
      <p:sp>
        <p:nvSpPr>
          <p:cNvPr id="12292" name="מציין מיקום של מספר שקופית 5"/>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ADBFE061-9B4F-4E5D-9AA5-88604960A596}" type="slidenum">
              <a:rPr lang="ar-SA" smtClean="0"/>
              <a:pPr>
                <a:defRPr/>
              </a:pPr>
              <a:t>3</a:t>
            </a:fld>
            <a:endParaRPr lang="en-US" dirty="0" smtClean="0"/>
          </a:p>
        </p:txBody>
      </p:sp>
      <p:sp>
        <p:nvSpPr>
          <p:cNvPr id="8" name="TextBox 7"/>
          <p:cNvSpPr txBox="1"/>
          <p:nvPr/>
        </p:nvSpPr>
        <p:spPr>
          <a:xfrm>
            <a:off x="323850" y="692150"/>
            <a:ext cx="8183563" cy="1200329"/>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ar-SA" b="1" dirty="0" smtClean="0">
                <a:solidFill>
                  <a:srgbClr val="1D4C72"/>
                </a:solidFill>
                <a:latin typeface="Simplified Arabic" pitchFamily="18" charset="-78"/>
                <a:cs typeface="Simplified Arabic" pitchFamily="18" charset="-78"/>
              </a:rPr>
              <a:t>سؤال رقم</a:t>
            </a:r>
            <a:r>
              <a:rPr lang="he-IL" b="1" dirty="0" smtClean="0">
                <a:solidFill>
                  <a:srgbClr val="1D4C72"/>
                </a:solidFill>
                <a:latin typeface="Simplified Arabic" pitchFamily="18" charset="-78"/>
                <a:cs typeface="+mn-cs"/>
              </a:rPr>
              <a:t> </a:t>
            </a:r>
            <a:r>
              <a:rPr lang="he-IL" b="1" dirty="0">
                <a:solidFill>
                  <a:srgbClr val="1D4C72"/>
                </a:solidFill>
                <a:latin typeface="Simplified Arabic" pitchFamily="18" charset="-78"/>
                <a:cs typeface="+mn-cs"/>
              </a:rPr>
              <a:t>1: </a:t>
            </a:r>
          </a:p>
          <a:p>
            <a:pPr fontAlgn="auto">
              <a:lnSpc>
                <a:spcPct val="150000"/>
              </a:lnSpc>
              <a:spcBef>
                <a:spcPts val="0"/>
              </a:spcBef>
              <a:spcAft>
                <a:spcPts val="0"/>
              </a:spcAft>
              <a:defRPr/>
            </a:pPr>
            <a:r>
              <a:rPr lang="ar-SA" dirty="0" smtClean="0">
                <a:solidFill>
                  <a:srgbClr val="1D4C72"/>
                </a:solidFill>
                <a:latin typeface="Simplified Arabic" pitchFamily="18" charset="-78"/>
                <a:cs typeface="Simplified Arabic" pitchFamily="18" charset="-78"/>
              </a:rPr>
              <a:t>ماذا يُمكنكم أن تستنتجوا بالنسبة لدرجة غليان الماء، الأمونيا وفلوريد الهيدروجين مقارنةً مع الهيدريدات الأُخرى لعناصر موجودة بنفس الدورة؟</a:t>
            </a:r>
          </a:p>
        </p:txBody>
      </p:sp>
      <p:sp>
        <p:nvSpPr>
          <p:cNvPr id="10" name="Rectangle 12"/>
          <p:cNvSpPr/>
          <p:nvPr/>
        </p:nvSpPr>
        <p:spPr>
          <a:xfrm>
            <a:off x="250825" y="2492374"/>
            <a:ext cx="8340725" cy="3151204"/>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just" fontAlgn="auto">
              <a:lnSpc>
                <a:spcPct val="150000"/>
              </a:lnSpc>
              <a:spcBef>
                <a:spcPts val="0"/>
              </a:spcBef>
              <a:spcAft>
                <a:spcPts val="0"/>
              </a:spcAft>
              <a:defRPr/>
            </a:pPr>
            <a:r>
              <a:rPr lang="ar-SA" b="1" dirty="0" smtClean="0">
                <a:solidFill>
                  <a:schemeClr val="tx1"/>
                </a:solidFill>
              </a:rPr>
              <a:t>الجواب</a:t>
            </a:r>
            <a:r>
              <a:rPr lang="he-IL" b="1" dirty="0" smtClean="0">
                <a:solidFill>
                  <a:schemeClr val="tx1"/>
                </a:solidFill>
              </a:rPr>
              <a:t>:</a:t>
            </a:r>
            <a:endParaRPr lang="he-IL" b="1" dirty="0">
              <a:solidFill>
                <a:schemeClr val="tx1"/>
              </a:solidFill>
            </a:endParaRPr>
          </a:p>
          <a:p>
            <a:pPr algn="just">
              <a:lnSpc>
                <a:spcPct val="150000"/>
              </a:lnSpc>
              <a:defRPr/>
            </a:pPr>
            <a:r>
              <a:rPr lang="ar-SA" dirty="0" smtClean="0">
                <a:solidFill>
                  <a:schemeClr val="tx1"/>
                </a:solidFill>
              </a:rPr>
              <a:t>يُمكننا أن نستنتج بأنَّ</a:t>
            </a:r>
            <a:r>
              <a:rPr lang="he-IL" dirty="0" smtClean="0">
                <a:solidFill>
                  <a:schemeClr val="tx1"/>
                </a:solidFill>
              </a:rPr>
              <a:t> </a:t>
            </a:r>
            <a:r>
              <a:rPr lang="ar-SA" dirty="0" smtClean="0">
                <a:solidFill>
                  <a:schemeClr val="tx1"/>
                </a:solidFill>
              </a:rPr>
              <a:t>درجة الغليان المادّة ترتفع</a:t>
            </a:r>
            <a:r>
              <a:rPr lang="en-US" dirty="0" smtClean="0">
                <a:solidFill>
                  <a:schemeClr val="tx1"/>
                </a:solidFill>
              </a:rPr>
              <a:t> </a:t>
            </a:r>
            <a:r>
              <a:rPr lang="ar-SA" dirty="0" smtClean="0">
                <a:solidFill>
                  <a:schemeClr val="tx1"/>
                </a:solidFill>
              </a:rPr>
              <a:t> مع إرتفاع كل من: تقطُّب الجزيء وكِبَر السحابة الإلكترونيّة. وذلك بسبب تكوين قوى </a:t>
            </a:r>
            <a:r>
              <a:rPr lang="ar-SA" dirty="0" smtClean="0">
                <a:solidFill>
                  <a:schemeClr val="tx1"/>
                </a:solidFill>
              </a:rPr>
              <a:t>فان </a:t>
            </a:r>
            <a:r>
              <a:rPr lang="ar-SA" dirty="0" err="1" smtClean="0">
                <a:solidFill>
                  <a:schemeClr val="tx1"/>
                </a:solidFill>
              </a:rPr>
              <a:t>دارفالس</a:t>
            </a:r>
            <a:r>
              <a:rPr lang="ar-SA" dirty="0" smtClean="0">
                <a:solidFill>
                  <a:schemeClr val="tx1"/>
                </a:solidFill>
              </a:rPr>
              <a:t> </a:t>
            </a:r>
            <a:r>
              <a:rPr lang="ar-SA" dirty="0" smtClean="0">
                <a:solidFill>
                  <a:schemeClr val="tx1"/>
                </a:solidFill>
              </a:rPr>
              <a:t>أقوى في هذه الحالات</a:t>
            </a:r>
            <a:r>
              <a:rPr lang="he-IL" dirty="0" smtClean="0">
                <a:solidFill>
                  <a:schemeClr val="tx1"/>
                </a:solidFill>
              </a:rPr>
              <a:t>. </a:t>
            </a:r>
            <a:r>
              <a:rPr lang="ar-SA" dirty="0" smtClean="0">
                <a:solidFill>
                  <a:schemeClr val="tx1"/>
                </a:solidFill>
              </a:rPr>
              <a:t>هذا </a:t>
            </a:r>
            <a:r>
              <a:rPr lang="ar-SA" dirty="0" smtClean="0">
                <a:solidFill>
                  <a:schemeClr val="tx1"/>
                </a:solidFill>
              </a:rPr>
              <a:t>الاستنتاج </a:t>
            </a:r>
            <a:r>
              <a:rPr lang="ar-SA" dirty="0" smtClean="0">
                <a:solidFill>
                  <a:schemeClr val="tx1"/>
                </a:solidFill>
              </a:rPr>
              <a:t>صحيح باستثناء الماء، الأمونيا وفلوريد الهيدروجين. للماء، الأمونيا وفلوريد الهيدروجين توجد درجات غليان مُرتفعة أكثر بكثير من المُتوقّع من مواد ذات سحابة إلكترونيّة مُشابهة. يعود السبب في ذلك </a:t>
            </a:r>
            <a:r>
              <a:rPr lang="ar-SA" dirty="0" smtClean="0">
                <a:solidFill>
                  <a:schemeClr val="tx1"/>
                </a:solidFill>
              </a:rPr>
              <a:t>إلى </a:t>
            </a:r>
            <a:r>
              <a:rPr lang="ar-SA" dirty="0" smtClean="0">
                <a:solidFill>
                  <a:schemeClr val="tx1"/>
                </a:solidFill>
              </a:rPr>
              <a:t>وجود روابط أُخرى بالإضافة إلى روابط </a:t>
            </a:r>
            <a:r>
              <a:rPr lang="ar-SA" dirty="0" smtClean="0">
                <a:solidFill>
                  <a:schemeClr val="tx1"/>
                </a:solidFill>
              </a:rPr>
              <a:t>فان </a:t>
            </a:r>
            <a:r>
              <a:rPr lang="ar-SA" dirty="0" err="1" smtClean="0">
                <a:solidFill>
                  <a:schemeClr val="tx1"/>
                </a:solidFill>
              </a:rPr>
              <a:t>دارفالس</a:t>
            </a:r>
            <a:r>
              <a:rPr lang="ar-SA" dirty="0" smtClean="0">
                <a:solidFill>
                  <a:schemeClr val="tx1"/>
                </a:solidFill>
              </a:rPr>
              <a:t> . </a:t>
            </a:r>
            <a:r>
              <a:rPr lang="ar-SA" dirty="0" smtClean="0">
                <a:solidFill>
                  <a:schemeClr val="tx1"/>
                </a:solidFill>
              </a:rPr>
              <a:t>تلك هي الروابط الهيدروجينيَّة. </a:t>
            </a:r>
            <a:endParaRPr lang="en-US" dirty="0">
              <a:solidFill>
                <a:schemeClr val="tx1"/>
              </a:solidFill>
            </a:endParaRPr>
          </a:p>
          <a:p>
            <a:pPr algn="just">
              <a:lnSpc>
                <a:spcPct val="150000"/>
              </a:lnSpc>
              <a:defRPr/>
            </a:pPr>
            <a:r>
              <a:rPr lang="ar-SA" dirty="0" smtClean="0">
                <a:solidFill>
                  <a:schemeClr val="tx1"/>
                </a:solidFill>
              </a:rPr>
              <a:t>للماء درجة الغليان </a:t>
            </a:r>
            <a:r>
              <a:rPr lang="ar-SA" dirty="0" smtClean="0">
                <a:solidFill>
                  <a:schemeClr val="tx1"/>
                </a:solidFill>
              </a:rPr>
              <a:t>الأعلى</a:t>
            </a:r>
            <a:r>
              <a:rPr lang="ar-SA" dirty="0" smtClean="0">
                <a:solidFill>
                  <a:schemeClr val="tx1"/>
                </a:solidFill>
              </a:rPr>
              <a:t>،</a:t>
            </a:r>
            <a:r>
              <a:rPr lang="he-IL" dirty="0" smtClean="0">
                <a:solidFill>
                  <a:schemeClr val="tx1"/>
                </a:solidFill>
              </a:rPr>
              <a:t> </a:t>
            </a:r>
            <a:r>
              <a:rPr lang="ar-SA" dirty="0" smtClean="0">
                <a:solidFill>
                  <a:schemeClr val="tx1"/>
                </a:solidFill>
              </a:rPr>
              <a:t>بسبب القدرة على تكوين روابط هيدروجينيّة كثيرة وقويّة نسبيًا.</a:t>
            </a:r>
            <a:endParaRPr lang="en-US" dirty="0">
              <a:solidFill>
                <a:schemeClr val="tx1"/>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כותרת 55"/>
          <p:cNvSpPr>
            <a:spLocks noGrp="1"/>
          </p:cNvSpPr>
          <p:nvPr>
            <p:ph type="title"/>
          </p:nvPr>
        </p:nvSpPr>
        <p:spPr bwMode="auto">
          <a:xfrm>
            <a:off x="685800" y="115888"/>
            <a:ext cx="7772400" cy="37147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الروابط الهيدروجينيَّة</a:t>
            </a:r>
            <a:r>
              <a:rPr lang="he-IL" sz="2000" b="1" dirty="0" smtClean="0">
                <a:solidFill>
                  <a:srgbClr val="FF6600"/>
                </a:solidFill>
              </a:rPr>
              <a:t>: </a:t>
            </a:r>
            <a:r>
              <a:rPr lang="ar-SA" sz="2000" b="1" dirty="0" smtClean="0">
                <a:solidFill>
                  <a:srgbClr val="FF6600"/>
                </a:solidFill>
              </a:rPr>
              <a:t>مميّزات ذرّة الهيدروجين</a:t>
            </a:r>
            <a:r>
              <a:rPr lang="he-IL" sz="2000" b="1" dirty="0" smtClean="0">
                <a:solidFill>
                  <a:srgbClr val="FF6600"/>
                </a:solidFill>
              </a:rPr>
              <a:t/>
            </a:r>
            <a:br>
              <a:rPr lang="he-IL" sz="2000" b="1" dirty="0" smtClean="0">
                <a:solidFill>
                  <a:srgbClr val="FF6600"/>
                </a:solidFill>
              </a:rPr>
            </a:br>
            <a:endParaRPr lang="he-IL" sz="2000" dirty="0" smtClean="0"/>
          </a:p>
        </p:txBody>
      </p:sp>
      <p:sp>
        <p:nvSpPr>
          <p:cNvPr id="10243" name="Rectangle 3"/>
          <p:cNvSpPr>
            <a:spLocks noGrp="1" noChangeArrowheads="1"/>
          </p:cNvSpPr>
          <p:nvPr>
            <p:ph idx="1"/>
          </p:nvPr>
        </p:nvSpPr>
        <p:spPr bwMode="auto">
          <a:xfrm>
            <a:off x="285720" y="765175"/>
            <a:ext cx="8429684" cy="4114800"/>
          </a:xfrm>
          <a:noFill/>
          <a:ln>
            <a:miter lim="800000"/>
            <a:headEnd/>
            <a:tailEnd/>
          </a:ln>
        </p:spPr>
        <p:txBody>
          <a:bodyPr vert="horz" wrap="square" lIns="91440" tIns="45720" rIns="91440" bIns="45720" numCol="1" anchor="t" anchorCtr="0" compatLnSpc="1">
            <a:prstTxWarp prst="textNoShape">
              <a:avLst/>
            </a:prstTxWarp>
          </a:bodyPr>
          <a:lstStyle/>
          <a:p>
            <a:pPr algn="just">
              <a:lnSpc>
                <a:spcPct val="150000"/>
              </a:lnSpc>
              <a:buFont typeface="Arial" charset="0"/>
              <a:buBlip>
                <a:blip r:embed="rId2"/>
              </a:buBlip>
            </a:pPr>
            <a:r>
              <a:rPr lang="ar-SA" sz="1800" dirty="0" smtClean="0"/>
              <a:t>ذرة الهيدروجين هي أصغر ذرّة على الإطلاق، وهي تحتوي على إلكترون واحد فقط. </a:t>
            </a:r>
            <a:endParaRPr lang="he-IL" sz="1800" dirty="0" smtClean="0"/>
          </a:p>
          <a:p>
            <a:pPr algn="just">
              <a:lnSpc>
                <a:spcPct val="150000"/>
              </a:lnSpc>
              <a:buFont typeface="Arial" charset="0"/>
              <a:buBlip>
                <a:blip r:embed="rId2"/>
              </a:buBlip>
            </a:pPr>
            <a:r>
              <a:rPr lang="ar-SA" sz="1800" dirty="0" smtClean="0"/>
              <a:t>قيمة الإلكتروسالبيّة لذرّة الهيدروجين منخفضة مقارنةً بباقي اللافلزات. </a:t>
            </a:r>
            <a:endParaRPr lang="he-IL" sz="1800" dirty="0" smtClean="0"/>
          </a:p>
          <a:p>
            <a:pPr algn="just">
              <a:lnSpc>
                <a:spcPct val="150000"/>
              </a:lnSpc>
              <a:buFont typeface="Arial" charset="0"/>
              <a:buBlip>
                <a:blip r:embed="rId2"/>
              </a:buBlip>
            </a:pPr>
            <a:r>
              <a:rPr lang="ar-SA" sz="1800" dirty="0" smtClean="0"/>
              <a:t>عندما ترتبط ذرّة الهيدروجين بذرة ذات إلكتروسالبيّة عالية، مثل:</a:t>
            </a:r>
            <a:r>
              <a:rPr lang="he-IL" sz="1800" dirty="0" smtClean="0"/>
              <a:t> </a:t>
            </a:r>
            <a:r>
              <a:rPr lang="en-US" sz="1800" dirty="0" smtClean="0"/>
              <a:t>N</a:t>
            </a:r>
            <a:r>
              <a:rPr lang="he-IL" sz="1800" dirty="0" smtClean="0"/>
              <a:t>,</a:t>
            </a:r>
            <a:r>
              <a:rPr lang="en-US" sz="1800" dirty="0" smtClean="0"/>
              <a:t>O</a:t>
            </a:r>
            <a:r>
              <a:rPr lang="he-IL" sz="1800" dirty="0" smtClean="0"/>
              <a:t>,</a:t>
            </a:r>
            <a:r>
              <a:rPr lang="en-US" sz="1800" dirty="0" smtClean="0"/>
              <a:t>F</a:t>
            </a:r>
            <a:r>
              <a:rPr lang="he-IL" sz="1800" dirty="0" smtClean="0"/>
              <a:t>, </a:t>
            </a:r>
            <a:r>
              <a:rPr lang="ar-SA" sz="1800" dirty="0" smtClean="0"/>
              <a:t>يتواجد الإلكترون الخاص بها قريبًا من الذرّة ذات الإلكتروسالبيّة العالية وليس بقرب الهيدروجين. </a:t>
            </a:r>
            <a:endParaRPr lang="he-IL" sz="1800" dirty="0" smtClean="0"/>
          </a:p>
          <a:p>
            <a:pPr algn="just">
              <a:lnSpc>
                <a:spcPct val="150000"/>
              </a:lnSpc>
              <a:buFont typeface="Arial" charset="0"/>
              <a:buBlip>
                <a:blip r:embed="rId2"/>
              </a:buBlip>
            </a:pPr>
            <a:r>
              <a:rPr lang="ar-SA" sz="1800" dirty="0" smtClean="0"/>
              <a:t>تتحوّل ذرّة الهيدروجين إلى ذرّة ”مكشوفة“ من الإلكترونات. </a:t>
            </a:r>
            <a:endParaRPr lang="he-IL" sz="1800" dirty="0" smtClean="0"/>
          </a:p>
          <a:p>
            <a:pPr algn="just">
              <a:lnSpc>
                <a:spcPct val="150000"/>
              </a:lnSpc>
              <a:buFont typeface="Arial" charset="0"/>
              <a:buBlip>
                <a:blip r:embed="rId2"/>
              </a:buBlip>
            </a:pPr>
            <a:r>
              <a:rPr lang="ar-SA" sz="1800" dirty="0" smtClean="0"/>
              <a:t>تستطيع ذرّة الهيدروجين المكشوفة من الإلكترونات أن ترتبط مع زوج إلكترونات غير </a:t>
            </a:r>
            <a:r>
              <a:rPr lang="ar-SA" sz="1800" dirty="0" smtClean="0"/>
              <a:t>الرابطة الموجودة </a:t>
            </a:r>
            <a:r>
              <a:rPr lang="ar-SA" sz="1800" dirty="0" smtClean="0"/>
              <a:t>على ذرّة ذات إلكتروسالبيّة عالية </a:t>
            </a:r>
            <a:r>
              <a:rPr lang="he-IL" sz="1800" dirty="0" smtClean="0"/>
              <a:t>(</a:t>
            </a:r>
            <a:r>
              <a:rPr lang="en-US" sz="1800" dirty="0" smtClean="0"/>
              <a:t>NOF</a:t>
            </a:r>
            <a:r>
              <a:rPr lang="he-IL" sz="1800" dirty="0" smtClean="0"/>
              <a:t>) </a:t>
            </a:r>
            <a:r>
              <a:rPr lang="ar-SA" sz="1800" dirty="0" smtClean="0"/>
              <a:t>والموجودة في جزيء مُجاور </a:t>
            </a:r>
            <a:r>
              <a:rPr lang="ar-SA" sz="1800" b="1" dirty="0" smtClean="0"/>
              <a:t>أو</a:t>
            </a:r>
            <a:r>
              <a:rPr lang="ar-SA" sz="1800" dirty="0" smtClean="0"/>
              <a:t> على نفس الجزيء (إذا كان طويلًا). </a:t>
            </a:r>
            <a:r>
              <a:rPr lang="he-IL" sz="1800" dirty="0" smtClean="0"/>
              <a:t> </a:t>
            </a:r>
            <a:endParaRPr lang="en-US" sz="1800" dirty="0" smtClean="0"/>
          </a:p>
        </p:txBody>
      </p:sp>
      <p:sp>
        <p:nvSpPr>
          <p:cNvPr id="13317" name="מציין מיקום של מספר שקופית 5"/>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DDCE2B25-281B-436C-9161-AFEA14B88F53}" type="slidenum">
              <a:rPr lang="ar-SA" smtClean="0"/>
              <a:pPr>
                <a:defRPr/>
              </a:pPr>
              <a:t>4</a:t>
            </a:fld>
            <a:endParaRPr lang="en-US" dirty="0" smtClean="0"/>
          </a:p>
        </p:txBody>
      </p:sp>
      <p:sp>
        <p:nvSpPr>
          <p:cNvPr id="4"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grpSp>
        <p:nvGrpSpPr>
          <p:cNvPr id="10246" name="קבוצה 54"/>
          <p:cNvGrpSpPr>
            <a:grpSpLocks/>
          </p:cNvGrpSpPr>
          <p:nvPr/>
        </p:nvGrpSpPr>
        <p:grpSpPr bwMode="auto">
          <a:xfrm>
            <a:off x="2000232" y="4429132"/>
            <a:ext cx="5475288" cy="2112959"/>
            <a:chOff x="1331640" y="3645024"/>
            <a:chExt cx="5475584" cy="2613000"/>
          </a:xfrm>
        </p:grpSpPr>
        <p:grpSp>
          <p:nvGrpSpPr>
            <p:cNvPr id="10247" name="Group 42"/>
            <p:cNvGrpSpPr>
              <a:grpSpLocks/>
            </p:cNvGrpSpPr>
            <p:nvPr/>
          </p:nvGrpSpPr>
          <p:grpSpPr bwMode="auto">
            <a:xfrm>
              <a:off x="1544688" y="3645024"/>
              <a:ext cx="1371128" cy="936104"/>
              <a:chOff x="1008" y="1584"/>
              <a:chExt cx="1200" cy="816"/>
            </a:xfrm>
          </p:grpSpPr>
          <p:sp>
            <p:nvSpPr>
              <p:cNvPr id="9" name="Oval 3"/>
              <p:cNvSpPr>
                <a:spLocks noChangeArrowheads="1"/>
              </p:cNvSpPr>
              <p:nvPr/>
            </p:nvSpPr>
            <p:spPr bwMode="auto">
              <a:xfrm>
                <a:off x="1008" y="1728"/>
                <a:ext cx="481"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10" name="Oval 4"/>
              <p:cNvSpPr>
                <a:spLocks noChangeArrowheads="1"/>
              </p:cNvSpPr>
              <p:nvPr/>
            </p:nvSpPr>
            <p:spPr bwMode="auto">
              <a:xfrm>
                <a:off x="1440" y="1679"/>
                <a:ext cx="672" cy="625"/>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endParaRPr lang="en-US" dirty="0">
                  <a:latin typeface="Arial" pitchFamily="34" charset="0"/>
                  <a:cs typeface="Arial" pitchFamily="34" charset="0"/>
                </a:endParaRPr>
              </a:p>
            </p:txBody>
          </p:sp>
          <p:sp>
            <p:nvSpPr>
              <p:cNvPr id="11" name="Oval 5"/>
              <p:cNvSpPr>
                <a:spLocks noChangeArrowheads="1"/>
              </p:cNvSpPr>
              <p:nvPr/>
            </p:nvSpPr>
            <p:spPr bwMode="auto">
              <a:xfrm>
                <a:off x="1727" y="1584"/>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2" name="Oval 6"/>
              <p:cNvSpPr>
                <a:spLocks noChangeArrowheads="1"/>
              </p:cNvSpPr>
              <p:nvPr/>
            </p:nvSpPr>
            <p:spPr bwMode="auto">
              <a:xfrm>
                <a:off x="1825"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3" name="Oval 7"/>
              <p:cNvSpPr>
                <a:spLocks noChangeArrowheads="1"/>
              </p:cNvSpPr>
              <p:nvPr/>
            </p:nvSpPr>
            <p:spPr bwMode="auto">
              <a:xfrm>
                <a:off x="2160" y="1920"/>
                <a:ext cx="50"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4" name="Oval 8"/>
              <p:cNvSpPr>
                <a:spLocks noChangeArrowheads="1"/>
              </p:cNvSpPr>
              <p:nvPr/>
            </p:nvSpPr>
            <p:spPr bwMode="auto">
              <a:xfrm>
                <a:off x="2160" y="2016"/>
                <a:ext cx="50"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5" name="Oval 9"/>
              <p:cNvSpPr>
                <a:spLocks noChangeArrowheads="1"/>
              </p:cNvSpPr>
              <p:nvPr/>
            </p:nvSpPr>
            <p:spPr bwMode="auto">
              <a:xfrm>
                <a:off x="1776" y="2352"/>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6" name="Oval 10"/>
              <p:cNvSpPr>
                <a:spLocks noChangeArrowheads="1"/>
              </p:cNvSpPr>
              <p:nvPr/>
            </p:nvSpPr>
            <p:spPr bwMode="auto">
              <a:xfrm>
                <a:off x="1680"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0248" name="Group 44"/>
            <p:cNvGrpSpPr>
              <a:grpSpLocks/>
            </p:cNvGrpSpPr>
            <p:nvPr/>
          </p:nvGrpSpPr>
          <p:grpSpPr bwMode="auto">
            <a:xfrm>
              <a:off x="3491880" y="3645024"/>
              <a:ext cx="1371128" cy="936104"/>
              <a:chOff x="2640" y="1584"/>
              <a:chExt cx="1200" cy="816"/>
            </a:xfrm>
          </p:grpSpPr>
          <p:sp>
            <p:nvSpPr>
              <p:cNvPr id="18" name="Oval 12"/>
              <p:cNvSpPr>
                <a:spLocks noChangeArrowheads="1"/>
              </p:cNvSpPr>
              <p:nvPr/>
            </p:nvSpPr>
            <p:spPr bwMode="auto">
              <a:xfrm>
                <a:off x="2640" y="1728"/>
                <a:ext cx="478"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19" name="Oval 13"/>
              <p:cNvSpPr>
                <a:spLocks noChangeArrowheads="1"/>
              </p:cNvSpPr>
              <p:nvPr/>
            </p:nvSpPr>
            <p:spPr bwMode="auto">
              <a:xfrm>
                <a:off x="3073" y="1679"/>
                <a:ext cx="671" cy="625"/>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20" name="Oval 14"/>
              <p:cNvSpPr>
                <a:spLocks noChangeArrowheads="1"/>
              </p:cNvSpPr>
              <p:nvPr/>
            </p:nvSpPr>
            <p:spPr bwMode="auto">
              <a:xfrm>
                <a:off x="3360"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1" name="Oval 15"/>
              <p:cNvSpPr>
                <a:spLocks noChangeArrowheads="1"/>
              </p:cNvSpPr>
              <p:nvPr/>
            </p:nvSpPr>
            <p:spPr bwMode="auto">
              <a:xfrm>
                <a:off x="3456"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2" name="Oval 16"/>
              <p:cNvSpPr>
                <a:spLocks noChangeArrowheads="1"/>
              </p:cNvSpPr>
              <p:nvPr/>
            </p:nvSpPr>
            <p:spPr bwMode="auto">
              <a:xfrm>
                <a:off x="3791" y="1920"/>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3" name="Oval 17"/>
              <p:cNvSpPr>
                <a:spLocks noChangeArrowheads="1"/>
              </p:cNvSpPr>
              <p:nvPr/>
            </p:nvSpPr>
            <p:spPr bwMode="auto">
              <a:xfrm>
                <a:off x="3791" y="2016"/>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4" name="Oval 18"/>
              <p:cNvSpPr>
                <a:spLocks noChangeArrowheads="1"/>
              </p:cNvSpPr>
              <p:nvPr/>
            </p:nvSpPr>
            <p:spPr bwMode="auto">
              <a:xfrm>
                <a:off x="3474"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5" name="Oval 19"/>
              <p:cNvSpPr>
                <a:spLocks noChangeArrowheads="1"/>
              </p:cNvSpPr>
              <p:nvPr/>
            </p:nvSpPr>
            <p:spPr bwMode="auto">
              <a:xfrm>
                <a:off x="3378"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0249" name="Group 45"/>
            <p:cNvGrpSpPr>
              <a:grpSpLocks/>
            </p:cNvGrpSpPr>
            <p:nvPr/>
          </p:nvGrpSpPr>
          <p:grpSpPr bwMode="auto">
            <a:xfrm>
              <a:off x="5436096" y="3645024"/>
              <a:ext cx="1371128" cy="936104"/>
              <a:chOff x="4272" y="1584"/>
              <a:chExt cx="1200" cy="816"/>
            </a:xfrm>
          </p:grpSpPr>
          <p:sp>
            <p:nvSpPr>
              <p:cNvPr id="27" name="Oval 21"/>
              <p:cNvSpPr>
                <a:spLocks noChangeArrowheads="1"/>
              </p:cNvSpPr>
              <p:nvPr/>
            </p:nvSpPr>
            <p:spPr bwMode="auto">
              <a:xfrm>
                <a:off x="4272" y="1728"/>
                <a:ext cx="481" cy="480"/>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28" name="Oval 22"/>
              <p:cNvSpPr>
                <a:spLocks noChangeArrowheads="1"/>
              </p:cNvSpPr>
              <p:nvPr/>
            </p:nvSpPr>
            <p:spPr bwMode="auto">
              <a:xfrm>
                <a:off x="4704" y="1679"/>
                <a:ext cx="672" cy="625"/>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29" name="Oval 23"/>
              <p:cNvSpPr>
                <a:spLocks noChangeArrowheads="1"/>
              </p:cNvSpPr>
              <p:nvPr/>
            </p:nvSpPr>
            <p:spPr bwMode="auto">
              <a:xfrm>
                <a:off x="4991" y="1584"/>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0" name="Oval 24"/>
              <p:cNvSpPr>
                <a:spLocks noChangeArrowheads="1"/>
              </p:cNvSpPr>
              <p:nvPr/>
            </p:nvSpPr>
            <p:spPr bwMode="auto">
              <a:xfrm>
                <a:off x="5089" y="1584"/>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1" name="Oval 25"/>
              <p:cNvSpPr>
                <a:spLocks noChangeArrowheads="1"/>
              </p:cNvSpPr>
              <p:nvPr/>
            </p:nvSpPr>
            <p:spPr bwMode="auto">
              <a:xfrm>
                <a:off x="5423" y="1920"/>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2" name="Oval 26"/>
              <p:cNvSpPr>
                <a:spLocks noChangeArrowheads="1"/>
              </p:cNvSpPr>
              <p:nvPr/>
            </p:nvSpPr>
            <p:spPr bwMode="auto">
              <a:xfrm>
                <a:off x="5423" y="2016"/>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3" name="Oval 27"/>
              <p:cNvSpPr>
                <a:spLocks noChangeArrowheads="1"/>
              </p:cNvSpPr>
              <p:nvPr/>
            </p:nvSpPr>
            <p:spPr bwMode="auto">
              <a:xfrm>
                <a:off x="5040" y="2352"/>
                <a:ext cx="49"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4" name="Oval 28"/>
              <p:cNvSpPr>
                <a:spLocks noChangeArrowheads="1"/>
              </p:cNvSpPr>
              <p:nvPr/>
            </p:nvSpPr>
            <p:spPr bwMode="auto">
              <a:xfrm>
                <a:off x="4944" y="2352"/>
                <a:ext cx="47"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35" name="Line 29"/>
            <p:cNvSpPr>
              <a:spLocks noChangeShapeType="1"/>
            </p:cNvSpPr>
            <p:nvPr/>
          </p:nvSpPr>
          <p:spPr bwMode="auto">
            <a:xfrm>
              <a:off x="3060521" y="4076820"/>
              <a:ext cx="328630"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6" name="Line 30"/>
            <p:cNvSpPr>
              <a:spLocks noChangeShapeType="1"/>
            </p:cNvSpPr>
            <p:nvPr/>
          </p:nvSpPr>
          <p:spPr bwMode="auto">
            <a:xfrm>
              <a:off x="5003727" y="4076820"/>
              <a:ext cx="328630" cy="0"/>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nvGrpSpPr>
            <p:cNvPr id="10252" name="Group 43"/>
            <p:cNvGrpSpPr>
              <a:grpSpLocks/>
            </p:cNvGrpSpPr>
            <p:nvPr/>
          </p:nvGrpSpPr>
          <p:grpSpPr bwMode="auto">
            <a:xfrm rot="-1408299">
              <a:off x="4495253" y="5003150"/>
              <a:ext cx="933510" cy="1254874"/>
              <a:chOff x="2929" y="2735"/>
              <a:chExt cx="817" cy="1201"/>
            </a:xfrm>
          </p:grpSpPr>
          <p:sp>
            <p:nvSpPr>
              <p:cNvPr id="38" name="Oval 32"/>
              <p:cNvSpPr>
                <a:spLocks noChangeArrowheads="1"/>
              </p:cNvSpPr>
              <p:nvPr/>
            </p:nvSpPr>
            <p:spPr bwMode="auto">
              <a:xfrm rot="5361887">
                <a:off x="3116" y="2737"/>
                <a:ext cx="479" cy="478"/>
              </a:xfrm>
              <a:prstGeom prst="ellipse">
                <a:avLst/>
              </a:prstGeom>
              <a:solidFill>
                <a:schemeClr val="bg1">
                  <a:lumMod val="95000"/>
                </a:schemeClr>
              </a:solidFill>
              <a:ln w="9525">
                <a:solidFill>
                  <a:schemeClr val="tx1"/>
                </a:solidFill>
                <a:round/>
                <a:headEnd/>
                <a:tailEnd/>
              </a:ln>
              <a:effectLst/>
            </p:spPr>
            <p:txBody>
              <a:bodyPr wrap="none" anchor="ctr"/>
              <a:lstStyle/>
              <a:p>
                <a:pPr algn="ctr" rtl="0">
                  <a:defRPr/>
                </a:pPr>
                <a:r>
                  <a:rPr lang="en-US" dirty="0">
                    <a:latin typeface="Arial" pitchFamily="34" charset="0"/>
                    <a:cs typeface="Arial" pitchFamily="34" charset="0"/>
                  </a:rPr>
                  <a:t>H</a:t>
                </a:r>
              </a:p>
            </p:txBody>
          </p:sp>
          <p:sp>
            <p:nvSpPr>
              <p:cNvPr id="39" name="Oval 33"/>
              <p:cNvSpPr>
                <a:spLocks noChangeArrowheads="1"/>
              </p:cNvSpPr>
              <p:nvPr/>
            </p:nvSpPr>
            <p:spPr bwMode="auto">
              <a:xfrm rot="5361887">
                <a:off x="3001" y="3188"/>
                <a:ext cx="672" cy="624"/>
              </a:xfrm>
              <a:prstGeom prst="ellipse">
                <a:avLst/>
              </a:prstGeom>
              <a:gradFill rotWithShape="0">
                <a:gsLst>
                  <a:gs pos="0">
                    <a:schemeClr val="accent1"/>
                  </a:gs>
                  <a:gs pos="100000">
                    <a:schemeClr val="accent1">
                      <a:gamma/>
                      <a:shade val="46275"/>
                      <a:invGamma/>
                    </a:schemeClr>
                  </a:gs>
                </a:gsLst>
                <a:path path="shape">
                  <a:fillToRect l="50000" t="50000" r="50000" b="50000"/>
                </a:path>
              </a:gradFill>
              <a:ln w="9525">
                <a:solidFill>
                  <a:schemeClr val="tx1"/>
                </a:solidFill>
                <a:round/>
                <a:headEnd/>
                <a:tailEnd/>
              </a:ln>
              <a:effectLst/>
            </p:spPr>
            <p:txBody>
              <a:bodyPr wrap="none" anchor="ctr"/>
              <a:lstStyle/>
              <a:p>
                <a:pPr algn="ctr" rtl="0">
                  <a:defRPr/>
                </a:pPr>
                <a:r>
                  <a:rPr lang="en-US" sz="4000" dirty="0">
                    <a:latin typeface="Arial" pitchFamily="34" charset="0"/>
                    <a:cs typeface="Arial" pitchFamily="34" charset="0"/>
                  </a:rPr>
                  <a:t>F</a:t>
                </a:r>
              </a:p>
            </p:txBody>
          </p:sp>
          <p:sp>
            <p:nvSpPr>
              <p:cNvPr id="40" name="Oval 34"/>
              <p:cNvSpPr>
                <a:spLocks noChangeArrowheads="1"/>
              </p:cNvSpPr>
              <p:nvPr/>
            </p:nvSpPr>
            <p:spPr bwMode="auto">
              <a:xfrm rot="5361887">
                <a:off x="3696" y="3450"/>
                <a:ext cx="50" cy="47"/>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1" name="Oval 35"/>
              <p:cNvSpPr>
                <a:spLocks noChangeArrowheads="1"/>
              </p:cNvSpPr>
              <p:nvPr/>
            </p:nvSpPr>
            <p:spPr bwMode="auto">
              <a:xfrm rot="5361887">
                <a:off x="3698" y="3543"/>
                <a:ext cx="50" cy="50"/>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2" name="Oval 36"/>
              <p:cNvSpPr>
                <a:spLocks noChangeArrowheads="1"/>
              </p:cNvSpPr>
              <p:nvPr/>
            </p:nvSpPr>
            <p:spPr bwMode="auto">
              <a:xfrm rot="5361887">
                <a:off x="3369" y="3882"/>
                <a:ext cx="47" cy="46"/>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3" name="Oval 37"/>
              <p:cNvSpPr>
                <a:spLocks noChangeArrowheads="1"/>
              </p:cNvSpPr>
              <p:nvPr/>
            </p:nvSpPr>
            <p:spPr bwMode="auto">
              <a:xfrm rot="5361887">
                <a:off x="3270" y="3884"/>
                <a:ext cx="50" cy="50"/>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4" name="Oval 38"/>
              <p:cNvSpPr>
                <a:spLocks noChangeArrowheads="1"/>
              </p:cNvSpPr>
              <p:nvPr/>
            </p:nvSpPr>
            <p:spPr bwMode="auto">
              <a:xfrm rot="5361887">
                <a:off x="2930" y="3508"/>
                <a:ext cx="49" cy="47"/>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5" name="Oval 39"/>
              <p:cNvSpPr>
                <a:spLocks noChangeArrowheads="1"/>
              </p:cNvSpPr>
              <p:nvPr/>
            </p:nvSpPr>
            <p:spPr bwMode="auto">
              <a:xfrm rot="5361887">
                <a:off x="2929" y="3411"/>
                <a:ext cx="49" cy="49"/>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46" name="Line 40"/>
            <p:cNvSpPr>
              <a:spLocks noChangeShapeType="1"/>
            </p:cNvSpPr>
            <p:nvPr/>
          </p:nvSpPr>
          <p:spPr bwMode="auto">
            <a:xfrm rot="16200000" flipV="1">
              <a:off x="4427442" y="4797533"/>
              <a:ext cx="288922" cy="142883"/>
            </a:xfrm>
            <a:prstGeom prst="line">
              <a:avLst/>
            </a:prstGeom>
            <a:noFill/>
            <a:ln w="38100" cap="rnd">
              <a:solidFill>
                <a:srgbClr val="FF6600"/>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7" name="TextBox 46"/>
            <p:cNvSpPr txBox="1"/>
            <p:nvPr/>
          </p:nvSpPr>
          <p:spPr>
            <a:xfrm>
              <a:off x="5219638" y="3860922"/>
              <a:ext cx="504852"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48" name="TextBox 47"/>
            <p:cNvSpPr txBox="1"/>
            <p:nvPr/>
          </p:nvSpPr>
          <p:spPr>
            <a:xfrm>
              <a:off x="6300784" y="3860922"/>
              <a:ext cx="503265"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49" name="TextBox 48"/>
            <p:cNvSpPr txBox="1"/>
            <p:nvPr/>
          </p:nvSpPr>
          <p:spPr>
            <a:xfrm>
              <a:off x="4500461" y="4940412"/>
              <a:ext cx="503265" cy="433384"/>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50" name="TextBox 49"/>
            <p:cNvSpPr txBox="1"/>
            <p:nvPr/>
          </p:nvSpPr>
          <p:spPr>
            <a:xfrm>
              <a:off x="3276433" y="3860922"/>
              <a:ext cx="503264"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51" name="TextBox 50"/>
            <p:cNvSpPr txBox="1"/>
            <p:nvPr/>
          </p:nvSpPr>
          <p:spPr>
            <a:xfrm>
              <a:off x="1331640" y="3860922"/>
              <a:ext cx="503265"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52" name="TextBox 51"/>
            <p:cNvSpPr txBox="1"/>
            <p:nvPr/>
          </p:nvSpPr>
          <p:spPr>
            <a:xfrm>
              <a:off x="2411198" y="3860922"/>
              <a:ext cx="504852"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53" name="TextBox 52"/>
            <p:cNvSpPr txBox="1"/>
            <p:nvPr/>
          </p:nvSpPr>
          <p:spPr>
            <a:xfrm>
              <a:off x="4355991" y="3860922"/>
              <a:ext cx="503264"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sp>
          <p:nvSpPr>
            <p:cNvPr id="54" name="TextBox 53"/>
            <p:cNvSpPr txBox="1"/>
            <p:nvPr/>
          </p:nvSpPr>
          <p:spPr>
            <a:xfrm>
              <a:off x="4932285" y="5805591"/>
              <a:ext cx="503265" cy="431796"/>
            </a:xfrm>
            <a:prstGeom prst="rect">
              <a:avLst/>
            </a:prstGeom>
            <a:noFill/>
            <a:ln w="22225">
              <a:noFill/>
            </a:ln>
            <a:effectLst/>
          </p:spPr>
          <p:txBody>
            <a:bodyPr rtlCol="1" anchor="ctr">
              <a:normAutofit/>
            </a:bodyPr>
            <a:lstStyle/>
            <a:p>
              <a:pPr algn="ctr" fontAlgn="auto">
                <a:spcBef>
                  <a:spcPts val="0"/>
                </a:spcBef>
                <a:spcAft>
                  <a:spcPts val="0"/>
                </a:spcAft>
                <a:defRPr/>
              </a:pPr>
              <a:r>
                <a:rPr lang="el-GR" sz="1400" b="1" dirty="0">
                  <a:solidFill>
                    <a:srgbClr val="FF6600"/>
                  </a:solidFill>
                  <a:latin typeface="+mn-lt"/>
                  <a:cs typeface="+mn-cs"/>
                </a:rPr>
                <a:t>δ</a:t>
              </a:r>
              <a:r>
                <a:rPr lang="en-US" sz="1400" b="1" dirty="0">
                  <a:solidFill>
                    <a:srgbClr val="FF6600"/>
                  </a:solidFill>
                  <a:latin typeface="+mn-lt"/>
                  <a:cs typeface="+mn-cs"/>
                </a:rPr>
                <a:t>-</a:t>
              </a:r>
              <a:endParaRPr lang="he-IL" sz="1400" b="1" dirty="0">
                <a:solidFill>
                  <a:srgbClr val="FF6600"/>
                </a:solidFill>
                <a:latin typeface="+mn-lt"/>
                <a:cs typeface="+mn-cs"/>
              </a:endParaRPr>
            </a:p>
          </p:txBody>
        </p:sp>
      </p:gr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כותרת 28"/>
          <p:cNvSpPr>
            <a:spLocks noGrp="1"/>
          </p:cNvSpPr>
          <p:nvPr>
            <p:ph type="title"/>
          </p:nvPr>
        </p:nvSpPr>
        <p:spPr bwMode="auto">
          <a:xfrm>
            <a:off x="755650" y="115888"/>
            <a:ext cx="7772400" cy="37147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الروابط الهيدروجينيَّة</a:t>
            </a:r>
            <a:r>
              <a:rPr lang="he-IL" sz="2000" b="1" dirty="0" smtClean="0">
                <a:solidFill>
                  <a:srgbClr val="FF6600"/>
                </a:solidFill>
              </a:rPr>
              <a:t/>
            </a:r>
            <a:br>
              <a:rPr lang="he-IL" sz="2000" b="1" dirty="0" smtClean="0">
                <a:solidFill>
                  <a:srgbClr val="FF6600"/>
                </a:solidFill>
              </a:rPr>
            </a:br>
            <a:endParaRPr lang="he-IL" sz="2000" dirty="0" smtClean="0"/>
          </a:p>
        </p:txBody>
      </p:sp>
      <p:sp>
        <p:nvSpPr>
          <p:cNvPr id="14341" name="מציין מיקום של מספר שקופית 5"/>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D31C0DAB-DA7C-456D-B2C7-A7B723132FC2}" type="slidenum">
              <a:rPr lang="ar-SA" smtClean="0"/>
              <a:pPr>
                <a:defRPr/>
              </a:pPr>
              <a:t>5</a:t>
            </a:fld>
            <a:endParaRPr lang="en-US" dirty="0" smtClean="0"/>
          </a:p>
        </p:txBody>
      </p:sp>
      <p:sp>
        <p:nvSpPr>
          <p:cNvPr id="11268" name="Rectangle 3"/>
          <p:cNvSpPr>
            <a:spLocks noGrp="1" noChangeArrowheads="1"/>
          </p:cNvSpPr>
          <p:nvPr>
            <p:ph type="body" idx="4294967295"/>
          </p:nvPr>
        </p:nvSpPr>
        <p:spPr bwMode="auto">
          <a:xfrm>
            <a:off x="3643306" y="571480"/>
            <a:ext cx="5143536" cy="5735638"/>
          </a:xfrm>
          <a:prstGeom prst="rect">
            <a:avLst/>
          </a:prstGeom>
          <a:noFill/>
          <a:ln>
            <a:miter lim="800000"/>
            <a:headEnd/>
            <a:tailEnd/>
          </a:ln>
        </p:spPr>
        <p:txBody>
          <a:bodyPr/>
          <a:lstStyle/>
          <a:p>
            <a:pPr algn="just">
              <a:buBlip>
                <a:blip r:embed="rId2"/>
              </a:buBlip>
            </a:pPr>
            <a:r>
              <a:rPr lang="ar-SA" sz="1800" dirty="0" smtClean="0"/>
              <a:t>تتكوَّن الروابط الهيدروجينيَّة عندما يتواجد بداخل الجزيء إرتباط مباشر بين ذرّة الهيدروجين</a:t>
            </a:r>
            <a:r>
              <a:rPr lang="he-IL" sz="1800" dirty="0" smtClean="0"/>
              <a:t>– </a:t>
            </a:r>
            <a:r>
              <a:rPr lang="en-US" sz="1800" dirty="0" smtClean="0"/>
              <a:t>H</a:t>
            </a:r>
            <a:r>
              <a:rPr lang="ar-SA" sz="1800" dirty="0" smtClean="0"/>
              <a:t> وبين إحدى الذرّات </a:t>
            </a:r>
            <a:r>
              <a:rPr lang="en-US" sz="1800" dirty="0" smtClean="0"/>
              <a:t>N,O,F</a:t>
            </a:r>
            <a:r>
              <a:rPr lang="he-IL" sz="1800" dirty="0" smtClean="0"/>
              <a:t>, </a:t>
            </a:r>
            <a:r>
              <a:rPr lang="ar-SA" sz="1800" dirty="0" smtClean="0"/>
              <a:t>التي تتميَّز بالإلكتروسالبيّة العالية</a:t>
            </a:r>
            <a:r>
              <a:rPr lang="he-IL" sz="1800" dirty="0" smtClean="0"/>
              <a:t>. </a:t>
            </a:r>
            <a:r>
              <a:rPr lang="ar-SA" sz="1800" dirty="0" smtClean="0"/>
              <a:t>في هذه الحالات تكون ذرّة الهيدروجين ”مكشوفة“ من الإلكترونات، </a:t>
            </a:r>
            <a:r>
              <a:rPr lang="ar-SA" sz="1800" dirty="0" smtClean="0"/>
              <a:t>ومشحونة </a:t>
            </a:r>
            <a:r>
              <a:rPr lang="ar-SA" sz="1800" dirty="0" smtClean="0"/>
              <a:t>بشحنة </a:t>
            </a:r>
            <a:r>
              <a:rPr lang="ar-SA" sz="1800" dirty="0" smtClean="0"/>
              <a:t>موجبة جُزئيَّة . </a:t>
            </a:r>
            <a:endParaRPr lang="en-US" sz="1800" dirty="0" smtClean="0"/>
          </a:p>
          <a:p>
            <a:pPr algn="just">
              <a:buBlip>
                <a:blip r:embed="rId2"/>
              </a:buBlip>
            </a:pPr>
            <a:r>
              <a:rPr lang="ar-SA" sz="1800" dirty="0" smtClean="0"/>
              <a:t>الروابط الهيدروجينيَّة عبارة عن تجاذب كهربائي بين الهيدروجين </a:t>
            </a:r>
            <a:r>
              <a:rPr lang="he-IL" sz="1800" dirty="0" smtClean="0"/>
              <a:t>"</a:t>
            </a:r>
            <a:r>
              <a:rPr lang="ar-SA" sz="1800" dirty="0" smtClean="0"/>
              <a:t>المكشوف</a:t>
            </a:r>
            <a:r>
              <a:rPr lang="he-IL" sz="1800" dirty="0" smtClean="0"/>
              <a:t>" </a:t>
            </a:r>
            <a:r>
              <a:rPr lang="ar-SA" sz="1800" dirty="0" smtClean="0"/>
              <a:t>من الإلكترونات في جزيء مُعيّن</a:t>
            </a:r>
            <a:r>
              <a:rPr lang="he-IL" sz="1800" dirty="0" smtClean="0"/>
              <a:t>, </a:t>
            </a:r>
            <a:r>
              <a:rPr lang="ar-SA" sz="1800" dirty="0" smtClean="0"/>
              <a:t>وبين أزواج الإلكترونات غير الرابطة الموجودة على إحدى الذرات </a:t>
            </a:r>
            <a:r>
              <a:rPr lang="en-US" sz="1800" dirty="0" smtClean="0"/>
              <a:t>N,O,F</a:t>
            </a:r>
            <a:r>
              <a:rPr lang="he-IL" sz="1800" dirty="0" smtClean="0"/>
              <a:t> </a:t>
            </a:r>
            <a:r>
              <a:rPr lang="ar-SA" sz="1800" dirty="0" smtClean="0"/>
              <a:t>في جُزيء مُجاور</a:t>
            </a:r>
            <a:r>
              <a:rPr lang="he-IL" sz="1800" dirty="0" smtClean="0"/>
              <a:t>.</a:t>
            </a:r>
            <a:endParaRPr lang="en-US" sz="1800" dirty="0" smtClean="0"/>
          </a:p>
          <a:p>
            <a:pPr algn="just">
              <a:buBlip>
                <a:blip r:embed="rId2"/>
              </a:buBlip>
            </a:pPr>
            <a:r>
              <a:rPr lang="ar-SA" sz="1800" dirty="0" smtClean="0"/>
              <a:t>في كل رابط هيدروجيني يجب أن تشترك ذرّة هيدروجين مشحونة بشحنة جُزئيَّة موجبة أي ”مكشوفة“ من الإلكترونات</a:t>
            </a:r>
            <a:r>
              <a:rPr lang="he-IL" sz="1800" dirty="0" smtClean="0"/>
              <a:t> (</a:t>
            </a:r>
            <a:r>
              <a:rPr lang="ar-SA" sz="1800" dirty="0" smtClean="0"/>
              <a:t>مُرتبطة</a:t>
            </a:r>
            <a:r>
              <a:rPr lang="he-IL" sz="1800" dirty="0" smtClean="0"/>
              <a:t> </a:t>
            </a:r>
            <a:r>
              <a:rPr lang="ar-SA" sz="1800" dirty="0" smtClean="0"/>
              <a:t>ب</a:t>
            </a:r>
            <a:r>
              <a:rPr lang="he-IL" sz="1800" dirty="0" smtClean="0"/>
              <a:t>- </a:t>
            </a:r>
            <a:r>
              <a:rPr lang="en-US" sz="1800" dirty="0" smtClean="0"/>
              <a:t>N,O,F</a:t>
            </a:r>
            <a:r>
              <a:rPr lang="he-IL" sz="1800" dirty="0" smtClean="0"/>
              <a:t>) </a:t>
            </a:r>
            <a:r>
              <a:rPr lang="ar-SA" sz="1800" dirty="0" smtClean="0"/>
              <a:t>وواحدة من الذرّات</a:t>
            </a:r>
            <a:r>
              <a:rPr lang="he-IL" sz="1800" dirty="0" smtClean="0"/>
              <a:t> </a:t>
            </a:r>
            <a:r>
              <a:rPr lang="en-US" sz="1800" dirty="0" smtClean="0"/>
              <a:t>N,O,F</a:t>
            </a:r>
            <a:r>
              <a:rPr lang="he-IL" sz="1800" dirty="0" smtClean="0"/>
              <a:t> </a:t>
            </a:r>
            <a:r>
              <a:rPr lang="ar-SA" sz="1800" dirty="0" smtClean="0"/>
              <a:t>صاحبة زوج إلكترونات غير رابط</a:t>
            </a:r>
            <a:r>
              <a:rPr lang="he-IL" sz="1800" dirty="0" smtClean="0"/>
              <a:t>.</a:t>
            </a:r>
            <a:endParaRPr lang="en-US" sz="1800" dirty="0" smtClean="0"/>
          </a:p>
          <a:p>
            <a:pPr algn="just">
              <a:buFont typeface="Arial" charset="0"/>
              <a:buBlip>
                <a:blip r:embed="rId2"/>
              </a:buBlip>
            </a:pPr>
            <a:r>
              <a:rPr lang="ar-SA" sz="1800" dirty="0" smtClean="0"/>
              <a:t>تتميّز الروابط الهيدروجينيَّة باتجاه مقداره </a:t>
            </a:r>
            <a:r>
              <a:rPr lang="he-IL" sz="1800" dirty="0" smtClean="0"/>
              <a:t>180 </a:t>
            </a:r>
            <a:r>
              <a:rPr lang="ar-SA" sz="1800" dirty="0" smtClean="0"/>
              <a:t>درجة </a:t>
            </a:r>
            <a:r>
              <a:rPr lang="he-IL" sz="1800" dirty="0" smtClean="0"/>
              <a:t>(</a:t>
            </a:r>
            <a:r>
              <a:rPr lang="ar-SA" sz="1800" dirty="0" smtClean="0"/>
              <a:t>أي يُمكن تمرير خط مستقيم بين الهيدروجين وبين الذرتين اللّتيْن يرتبط معهما.</a:t>
            </a:r>
          </a:p>
          <a:p>
            <a:pPr algn="just">
              <a:buFont typeface="Arial" charset="0"/>
              <a:buBlip>
                <a:blip r:embed="rId2"/>
              </a:buBlip>
            </a:pPr>
            <a:r>
              <a:rPr lang="ar-SA" sz="1800" dirty="0" smtClean="0"/>
              <a:t>الروابط الهيدروجينيَّة أضعف من الروابط الكوفلنتيّة ولكنّها أقوى من روابط </a:t>
            </a:r>
            <a:r>
              <a:rPr lang="ar-SA" sz="1800" dirty="0" smtClean="0"/>
              <a:t>فان </a:t>
            </a:r>
            <a:r>
              <a:rPr lang="ar-SA" sz="1800" dirty="0" err="1" smtClean="0"/>
              <a:t>د</a:t>
            </a:r>
            <a:r>
              <a:rPr lang="ar-SA" sz="1800" dirty="0" err="1" smtClean="0"/>
              <a:t>ا</a:t>
            </a:r>
            <a:r>
              <a:rPr lang="ar-SA" sz="1800" dirty="0" err="1" smtClean="0"/>
              <a:t>رفالس</a:t>
            </a:r>
            <a:r>
              <a:rPr lang="ar-SA" sz="1800" dirty="0" smtClean="0"/>
              <a:t>. الرابط الهيدروجيني أقصر من رابط </a:t>
            </a:r>
            <a:r>
              <a:rPr lang="ar-SA" sz="1800" dirty="0" smtClean="0"/>
              <a:t>فان </a:t>
            </a:r>
            <a:r>
              <a:rPr lang="ar-SA" sz="1800" dirty="0" err="1" smtClean="0"/>
              <a:t>دارفالس</a:t>
            </a:r>
            <a:r>
              <a:rPr lang="ar-SA" sz="1800" dirty="0" smtClean="0"/>
              <a:t> </a:t>
            </a:r>
            <a:r>
              <a:rPr lang="ar-SA" sz="1800" dirty="0" smtClean="0"/>
              <a:t>ولكنه أطول من الرابط الكوفلنتي. </a:t>
            </a:r>
            <a:endParaRPr lang="en-US" sz="1800" dirty="0" smtClean="0"/>
          </a:p>
          <a:p>
            <a:pPr algn="just">
              <a:buFont typeface="Arial" charset="0"/>
              <a:buBlip>
                <a:blip r:embed="rId2"/>
              </a:buBlip>
            </a:pPr>
            <a:endParaRPr lang="en-US" sz="1800" dirty="0" smtClean="0"/>
          </a:p>
        </p:txBody>
      </p:sp>
      <p:sp>
        <p:nvSpPr>
          <p:cNvPr id="4"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grpSp>
        <p:nvGrpSpPr>
          <p:cNvPr id="29" name="Group 28"/>
          <p:cNvGrpSpPr/>
          <p:nvPr/>
        </p:nvGrpSpPr>
        <p:grpSpPr>
          <a:xfrm>
            <a:off x="307975" y="1417638"/>
            <a:ext cx="3184525" cy="3227387"/>
            <a:chOff x="307975" y="1417638"/>
            <a:chExt cx="3184525" cy="3227387"/>
          </a:xfrm>
        </p:grpSpPr>
        <p:grpSp>
          <p:nvGrpSpPr>
            <p:cNvPr id="11270" name="Group 41"/>
            <p:cNvGrpSpPr>
              <a:grpSpLocks/>
            </p:cNvGrpSpPr>
            <p:nvPr/>
          </p:nvGrpSpPr>
          <p:grpSpPr bwMode="auto">
            <a:xfrm>
              <a:off x="1816100" y="2936875"/>
              <a:ext cx="1676400" cy="1295400"/>
              <a:chOff x="912" y="2064"/>
              <a:chExt cx="1056" cy="816"/>
            </a:xfrm>
          </p:grpSpPr>
          <p:sp>
            <p:nvSpPr>
              <p:cNvPr id="35" name="Oval 30"/>
              <p:cNvSpPr>
                <a:spLocks noChangeArrowheads="1"/>
              </p:cNvSpPr>
              <p:nvPr/>
            </p:nvSpPr>
            <p:spPr bwMode="auto">
              <a:xfrm rot="1076751">
                <a:off x="1632" y="2256"/>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36" name="Oval 29"/>
              <p:cNvSpPr>
                <a:spLocks noChangeArrowheads="1"/>
              </p:cNvSpPr>
              <p:nvPr/>
            </p:nvSpPr>
            <p:spPr bwMode="auto">
              <a:xfrm>
                <a:off x="1152" y="2160"/>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w="9525">
                <a:noFill/>
                <a:round/>
                <a:headEnd/>
                <a:tailEnd/>
              </a:ln>
              <a:effectLst/>
            </p:spPr>
            <p:txBody>
              <a:bodyPr wrap="none" anchor="ctr"/>
              <a:lstStyle/>
              <a:p>
                <a:pPr algn="ctr" rtl="0">
                  <a:defRPr/>
                </a:pPr>
                <a:r>
                  <a:rPr lang="en-US" sz="3200" dirty="0">
                    <a:effectLst>
                      <a:outerShdw blurRad="38100" dist="38100" dir="2700000" algn="tl">
                        <a:srgbClr val="FFFFFF"/>
                      </a:outerShdw>
                    </a:effectLst>
                    <a:latin typeface="Arial" pitchFamily="34" charset="0"/>
                    <a:cs typeface="Arial" pitchFamily="34" charset="0"/>
                  </a:rPr>
                  <a:t>N</a:t>
                </a:r>
              </a:p>
            </p:txBody>
          </p:sp>
          <p:sp>
            <p:nvSpPr>
              <p:cNvPr id="37" name="Oval 31"/>
              <p:cNvSpPr>
                <a:spLocks noChangeArrowheads="1"/>
              </p:cNvSpPr>
              <p:nvPr/>
            </p:nvSpPr>
            <p:spPr bwMode="auto">
              <a:xfrm rot="20689312">
                <a:off x="1296" y="2592"/>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38" name="Oval 32"/>
              <p:cNvSpPr>
                <a:spLocks noChangeArrowheads="1"/>
              </p:cNvSpPr>
              <p:nvPr/>
            </p:nvSpPr>
            <p:spPr bwMode="auto">
              <a:xfrm rot="21236083">
                <a:off x="912" y="2304"/>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39" name="Oval 39"/>
              <p:cNvSpPr>
                <a:spLocks noChangeArrowheads="1"/>
              </p:cNvSpPr>
              <p:nvPr/>
            </p:nvSpPr>
            <p:spPr bwMode="auto">
              <a:xfrm>
                <a:off x="1344" y="2064"/>
                <a:ext cx="48"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0" name="Oval 40"/>
              <p:cNvSpPr>
                <a:spLocks noChangeArrowheads="1"/>
              </p:cNvSpPr>
              <p:nvPr/>
            </p:nvSpPr>
            <p:spPr bwMode="auto">
              <a:xfrm>
                <a:off x="1440" y="2064"/>
                <a:ext cx="48"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1271" name="Group 43"/>
            <p:cNvGrpSpPr>
              <a:grpSpLocks/>
            </p:cNvGrpSpPr>
            <p:nvPr/>
          </p:nvGrpSpPr>
          <p:grpSpPr bwMode="auto">
            <a:xfrm rot="19131">
              <a:off x="1765300" y="1417638"/>
              <a:ext cx="1676400" cy="1241425"/>
              <a:chOff x="912" y="2098"/>
              <a:chExt cx="1056" cy="782"/>
            </a:xfrm>
          </p:grpSpPr>
          <p:sp>
            <p:nvSpPr>
              <p:cNvPr id="43" name="Oval 44"/>
              <p:cNvSpPr>
                <a:spLocks noChangeArrowheads="1"/>
              </p:cNvSpPr>
              <p:nvPr/>
            </p:nvSpPr>
            <p:spPr bwMode="auto">
              <a:xfrm>
                <a:off x="1632" y="2256"/>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44" name="Oval 45"/>
              <p:cNvSpPr>
                <a:spLocks noChangeArrowheads="1"/>
              </p:cNvSpPr>
              <p:nvPr/>
            </p:nvSpPr>
            <p:spPr bwMode="auto">
              <a:xfrm>
                <a:off x="1152" y="2160"/>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w="9525">
                <a:noFill/>
                <a:round/>
                <a:headEnd/>
                <a:tailEnd/>
              </a:ln>
              <a:effectLst/>
            </p:spPr>
            <p:txBody>
              <a:bodyPr wrap="none" anchor="ctr"/>
              <a:lstStyle/>
              <a:p>
                <a:pPr algn="ctr" rtl="0">
                  <a:defRPr/>
                </a:pPr>
                <a:r>
                  <a:rPr lang="en-US" sz="3200" dirty="0">
                    <a:effectLst>
                      <a:outerShdw blurRad="38100" dist="38100" dir="2700000" algn="tl">
                        <a:srgbClr val="FFFFFF"/>
                      </a:outerShdw>
                    </a:effectLst>
                    <a:latin typeface="Arial" pitchFamily="34" charset="0"/>
                    <a:cs typeface="Arial" pitchFamily="34" charset="0"/>
                  </a:rPr>
                  <a:t>N</a:t>
                </a:r>
              </a:p>
            </p:txBody>
          </p:sp>
          <p:sp>
            <p:nvSpPr>
              <p:cNvPr id="45" name="Oval 46"/>
              <p:cNvSpPr>
                <a:spLocks noChangeArrowheads="1"/>
              </p:cNvSpPr>
              <p:nvPr/>
            </p:nvSpPr>
            <p:spPr bwMode="auto">
              <a:xfrm>
                <a:off x="1275" y="2592"/>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46" name="Oval 47"/>
              <p:cNvSpPr>
                <a:spLocks noChangeArrowheads="1"/>
              </p:cNvSpPr>
              <p:nvPr/>
            </p:nvSpPr>
            <p:spPr bwMode="auto">
              <a:xfrm>
                <a:off x="912" y="2283"/>
                <a:ext cx="336"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47" name="Oval 48"/>
              <p:cNvSpPr>
                <a:spLocks noChangeArrowheads="1"/>
              </p:cNvSpPr>
              <p:nvPr/>
            </p:nvSpPr>
            <p:spPr bwMode="auto">
              <a:xfrm>
                <a:off x="1363" y="2082"/>
                <a:ext cx="48"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8" name="Oval 49"/>
              <p:cNvSpPr>
                <a:spLocks noChangeArrowheads="1"/>
              </p:cNvSpPr>
              <p:nvPr/>
            </p:nvSpPr>
            <p:spPr bwMode="auto">
              <a:xfrm>
                <a:off x="1459" y="2103"/>
                <a:ext cx="48"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1272" name="Group 50"/>
            <p:cNvGrpSpPr>
              <a:grpSpLocks/>
            </p:cNvGrpSpPr>
            <p:nvPr/>
          </p:nvGrpSpPr>
          <p:grpSpPr bwMode="auto">
            <a:xfrm rot="4844433">
              <a:off x="142081" y="3183732"/>
              <a:ext cx="1627187" cy="1295400"/>
              <a:chOff x="912" y="2064"/>
              <a:chExt cx="1056" cy="816"/>
            </a:xfrm>
          </p:grpSpPr>
          <p:sp>
            <p:nvSpPr>
              <p:cNvPr id="50" name="Oval 51"/>
              <p:cNvSpPr>
                <a:spLocks noChangeArrowheads="1"/>
              </p:cNvSpPr>
              <p:nvPr/>
            </p:nvSpPr>
            <p:spPr bwMode="auto">
              <a:xfrm>
                <a:off x="1611" y="2265"/>
                <a:ext cx="339"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51" name="Oval 52"/>
              <p:cNvSpPr>
                <a:spLocks noChangeArrowheads="1"/>
              </p:cNvSpPr>
              <p:nvPr/>
            </p:nvSpPr>
            <p:spPr bwMode="auto">
              <a:xfrm>
                <a:off x="1144" y="2164"/>
                <a:ext cx="576" cy="528"/>
              </a:xfrm>
              <a:prstGeom prst="ellipse">
                <a:avLst/>
              </a:prstGeom>
              <a:gradFill rotWithShape="0">
                <a:gsLst>
                  <a:gs pos="0">
                    <a:srgbClr val="CC3300"/>
                  </a:gs>
                  <a:gs pos="100000">
                    <a:srgbClr val="CC3300">
                      <a:gamma/>
                      <a:shade val="46275"/>
                      <a:invGamma/>
                    </a:srgbClr>
                  </a:gs>
                </a:gsLst>
                <a:path path="shape">
                  <a:fillToRect l="50000" t="50000" r="50000" b="50000"/>
                </a:path>
              </a:gradFill>
              <a:ln w="9525">
                <a:noFill/>
                <a:round/>
                <a:headEnd/>
                <a:tailEnd/>
              </a:ln>
              <a:effectLst/>
            </p:spPr>
            <p:txBody>
              <a:bodyPr wrap="none" anchor="ctr"/>
              <a:lstStyle/>
              <a:p>
                <a:pPr algn="ctr" rtl="0">
                  <a:defRPr/>
                </a:pPr>
                <a:r>
                  <a:rPr lang="en-US" sz="3200" dirty="0">
                    <a:effectLst>
                      <a:outerShdw blurRad="38100" dist="38100" dir="2700000" algn="tl">
                        <a:srgbClr val="FFFFFF"/>
                      </a:outerShdw>
                    </a:effectLst>
                    <a:latin typeface="Arial" pitchFamily="34" charset="0"/>
                    <a:cs typeface="Arial" pitchFamily="34" charset="0"/>
                  </a:rPr>
                  <a:t>N</a:t>
                </a:r>
              </a:p>
            </p:txBody>
          </p:sp>
          <p:sp>
            <p:nvSpPr>
              <p:cNvPr id="52" name="Oval 53"/>
              <p:cNvSpPr>
                <a:spLocks noChangeArrowheads="1"/>
              </p:cNvSpPr>
              <p:nvPr/>
            </p:nvSpPr>
            <p:spPr bwMode="auto">
              <a:xfrm>
                <a:off x="1286" y="2598"/>
                <a:ext cx="336" cy="288"/>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53" name="Oval 54"/>
              <p:cNvSpPr>
                <a:spLocks noChangeArrowheads="1"/>
              </p:cNvSpPr>
              <p:nvPr/>
            </p:nvSpPr>
            <p:spPr bwMode="auto">
              <a:xfrm>
                <a:off x="894" y="2316"/>
                <a:ext cx="341" cy="336"/>
              </a:xfrm>
              <a:prstGeom prst="ellipse">
                <a:avLst/>
              </a:prstGeom>
              <a:gradFill rotWithShape="0">
                <a:gsLst>
                  <a:gs pos="0">
                    <a:schemeClr val="bg1"/>
                  </a:gs>
                  <a:gs pos="100000">
                    <a:schemeClr val="bg1">
                      <a:gamma/>
                      <a:shade val="60784"/>
                      <a:invGamma/>
                    </a:schemeClr>
                  </a:gs>
                </a:gsLst>
                <a:path path="shape">
                  <a:fillToRect l="50000" t="50000" r="50000" b="50000"/>
                </a:path>
              </a:gradFill>
              <a:ln w="9525">
                <a:noFill/>
                <a:round/>
                <a:headEnd/>
                <a:tailEnd/>
              </a:ln>
              <a:effectLst/>
            </p:spPr>
            <p:txBody>
              <a:bodyPr wrap="none" anchor="ctr"/>
              <a:lstStyle/>
              <a:p>
                <a:pPr algn="ctr" rtl="0">
                  <a:defRPr/>
                </a:pPr>
                <a:r>
                  <a:rPr lang="en-US" dirty="0">
                    <a:effectLst>
                      <a:outerShdw blurRad="38100" dist="38100" dir="2700000" algn="tl">
                        <a:srgbClr val="C0C0C0"/>
                      </a:outerShdw>
                    </a:effectLst>
                    <a:latin typeface="Arial" pitchFamily="34" charset="0"/>
                    <a:cs typeface="Arial" pitchFamily="34" charset="0"/>
                  </a:rPr>
                  <a:t>H</a:t>
                </a:r>
              </a:p>
            </p:txBody>
          </p:sp>
          <p:sp>
            <p:nvSpPr>
              <p:cNvPr id="54" name="Oval 55"/>
              <p:cNvSpPr>
                <a:spLocks noChangeArrowheads="1"/>
              </p:cNvSpPr>
              <p:nvPr/>
            </p:nvSpPr>
            <p:spPr bwMode="auto">
              <a:xfrm>
                <a:off x="1335" y="2071"/>
                <a:ext cx="36"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5" name="Oval 56"/>
              <p:cNvSpPr>
                <a:spLocks noChangeArrowheads="1"/>
              </p:cNvSpPr>
              <p:nvPr/>
            </p:nvSpPr>
            <p:spPr bwMode="auto">
              <a:xfrm>
                <a:off x="1438" y="2073"/>
                <a:ext cx="35" cy="48"/>
              </a:xfrm>
              <a:prstGeom prst="ellipse">
                <a:avLst/>
              </a:prstGeom>
              <a:solidFill>
                <a:schemeClr val="tx1"/>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cxnSp>
        <p:nvCxnSpPr>
          <p:cNvPr id="61" name="מחבר חץ ישר 60"/>
          <p:cNvCxnSpPr>
            <a:stCxn id="45" idx="4"/>
          </p:cNvCxnSpPr>
          <p:nvPr/>
        </p:nvCxnSpPr>
        <p:spPr>
          <a:xfrm rot="5400000">
            <a:off x="2496345" y="2790031"/>
            <a:ext cx="265112" cy="3175"/>
          </a:xfrm>
          <a:prstGeom prst="straightConnector1">
            <a:avLst/>
          </a:prstGeom>
          <a:ln>
            <a:solidFill>
              <a:srgbClr val="FF66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4" name="מחבר חץ ישר 63"/>
          <p:cNvCxnSpPr>
            <a:stCxn id="38" idx="2"/>
          </p:cNvCxnSpPr>
          <p:nvPr/>
        </p:nvCxnSpPr>
        <p:spPr>
          <a:xfrm rot="10800000" flipV="1">
            <a:off x="1619250" y="3613150"/>
            <a:ext cx="198438" cy="31750"/>
          </a:xfrm>
          <a:prstGeom prst="straightConnector1">
            <a:avLst/>
          </a:prstGeom>
          <a:ln>
            <a:solidFill>
              <a:srgbClr val="FF66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קבוצה 128"/>
          <p:cNvGrpSpPr>
            <a:grpSpLocks/>
          </p:cNvGrpSpPr>
          <p:nvPr/>
        </p:nvGrpSpPr>
        <p:grpSpPr bwMode="auto">
          <a:xfrm>
            <a:off x="1763713" y="2708275"/>
            <a:ext cx="5545137" cy="3673475"/>
            <a:chOff x="295238" y="1011426"/>
            <a:chExt cx="7742367" cy="5238097"/>
          </a:xfrm>
        </p:grpSpPr>
        <p:sp>
          <p:nvSpPr>
            <p:cNvPr id="74756" name="Oval 4"/>
            <p:cNvSpPr>
              <a:spLocks noChangeArrowheads="1"/>
            </p:cNvSpPr>
            <p:nvPr/>
          </p:nvSpPr>
          <p:spPr bwMode="auto">
            <a:xfrm>
              <a:off x="4637436" y="2897051"/>
              <a:ext cx="441092"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55" name="Oval 3"/>
            <p:cNvSpPr>
              <a:spLocks noChangeArrowheads="1"/>
            </p:cNvSpPr>
            <p:nvPr/>
          </p:nvSpPr>
          <p:spPr bwMode="auto">
            <a:xfrm>
              <a:off x="4050054" y="3037398"/>
              <a:ext cx="806820" cy="69946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57" name="Oval 5"/>
            <p:cNvSpPr>
              <a:spLocks noChangeArrowheads="1"/>
            </p:cNvSpPr>
            <p:nvPr/>
          </p:nvSpPr>
          <p:spPr bwMode="auto">
            <a:xfrm>
              <a:off x="3828400" y="2897051"/>
              <a:ext cx="441090"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58" name="Oval 6"/>
            <p:cNvSpPr>
              <a:spLocks noChangeArrowheads="1"/>
            </p:cNvSpPr>
            <p:nvPr/>
          </p:nvSpPr>
          <p:spPr bwMode="auto">
            <a:xfrm>
              <a:off x="4050054" y="3666694"/>
              <a:ext cx="73145"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59" name="Oval 7"/>
            <p:cNvSpPr>
              <a:spLocks noChangeArrowheads="1"/>
            </p:cNvSpPr>
            <p:nvPr/>
          </p:nvSpPr>
          <p:spPr bwMode="auto">
            <a:xfrm>
              <a:off x="4123199" y="3736866"/>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0" name="Oval 8"/>
            <p:cNvSpPr>
              <a:spLocks noChangeArrowheads="1"/>
            </p:cNvSpPr>
            <p:nvPr/>
          </p:nvSpPr>
          <p:spPr bwMode="auto">
            <a:xfrm>
              <a:off x="4710582" y="3736866"/>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1" name="Oval 9"/>
            <p:cNvSpPr>
              <a:spLocks noChangeArrowheads="1"/>
            </p:cNvSpPr>
            <p:nvPr/>
          </p:nvSpPr>
          <p:spPr bwMode="auto">
            <a:xfrm>
              <a:off x="4783727" y="3666694"/>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5" name="Oval 13"/>
            <p:cNvSpPr>
              <a:spLocks noChangeArrowheads="1"/>
            </p:cNvSpPr>
            <p:nvPr/>
          </p:nvSpPr>
          <p:spPr bwMode="auto">
            <a:xfrm rot="20053943">
              <a:off x="2509559" y="4418227"/>
              <a:ext cx="438875"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3" name="Oval 11"/>
            <p:cNvSpPr>
              <a:spLocks noChangeArrowheads="1"/>
            </p:cNvSpPr>
            <p:nvPr/>
          </p:nvSpPr>
          <p:spPr bwMode="auto">
            <a:xfrm rot="20053943">
              <a:off x="2815441" y="4361635"/>
              <a:ext cx="809037" cy="69947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4" name="Oval 12"/>
            <p:cNvSpPr>
              <a:spLocks noChangeArrowheads="1"/>
            </p:cNvSpPr>
            <p:nvPr/>
          </p:nvSpPr>
          <p:spPr bwMode="auto">
            <a:xfrm rot="20053943">
              <a:off x="3236583" y="4083206"/>
              <a:ext cx="438875"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6" name="Oval 14"/>
            <p:cNvSpPr>
              <a:spLocks noChangeArrowheads="1"/>
            </p:cNvSpPr>
            <p:nvPr/>
          </p:nvSpPr>
          <p:spPr bwMode="auto">
            <a:xfrm rot="20053943">
              <a:off x="2997197" y="5113168"/>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7" name="Oval 15"/>
            <p:cNvSpPr>
              <a:spLocks noChangeArrowheads="1"/>
            </p:cNvSpPr>
            <p:nvPr/>
          </p:nvSpPr>
          <p:spPr bwMode="auto">
            <a:xfrm rot="20053943">
              <a:off x="3094725" y="5144860"/>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8" name="Oval 16"/>
            <p:cNvSpPr>
              <a:spLocks noChangeArrowheads="1"/>
            </p:cNvSpPr>
            <p:nvPr/>
          </p:nvSpPr>
          <p:spPr bwMode="auto">
            <a:xfrm rot="20053943">
              <a:off x="3624478" y="4902649"/>
              <a:ext cx="73145" cy="6791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69" name="Oval 17"/>
            <p:cNvSpPr>
              <a:spLocks noChangeArrowheads="1"/>
            </p:cNvSpPr>
            <p:nvPr/>
          </p:nvSpPr>
          <p:spPr bwMode="auto">
            <a:xfrm rot="20053943">
              <a:off x="3657726" y="4807576"/>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2" name="Oval 20"/>
            <p:cNvSpPr>
              <a:spLocks noChangeArrowheads="1"/>
            </p:cNvSpPr>
            <p:nvPr/>
          </p:nvSpPr>
          <p:spPr bwMode="auto">
            <a:xfrm>
              <a:off x="6033855" y="1778806"/>
              <a:ext cx="441092"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1" name="Oval 19"/>
            <p:cNvSpPr>
              <a:spLocks noChangeArrowheads="1"/>
            </p:cNvSpPr>
            <p:nvPr/>
          </p:nvSpPr>
          <p:spPr bwMode="auto">
            <a:xfrm>
              <a:off x="5446473" y="1919152"/>
              <a:ext cx="806820" cy="69946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3" name="Oval 21"/>
            <p:cNvSpPr>
              <a:spLocks noChangeArrowheads="1"/>
            </p:cNvSpPr>
            <p:nvPr/>
          </p:nvSpPr>
          <p:spPr bwMode="auto">
            <a:xfrm>
              <a:off x="5224819" y="1778806"/>
              <a:ext cx="441090"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4" name="Oval 22"/>
            <p:cNvSpPr>
              <a:spLocks noChangeArrowheads="1"/>
            </p:cNvSpPr>
            <p:nvPr/>
          </p:nvSpPr>
          <p:spPr bwMode="auto">
            <a:xfrm>
              <a:off x="5446473" y="2548448"/>
              <a:ext cx="73145"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5" name="Oval 23"/>
            <p:cNvSpPr>
              <a:spLocks noChangeArrowheads="1"/>
            </p:cNvSpPr>
            <p:nvPr/>
          </p:nvSpPr>
          <p:spPr bwMode="auto">
            <a:xfrm>
              <a:off x="5519618" y="2618621"/>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6" name="Oval 24"/>
            <p:cNvSpPr>
              <a:spLocks noChangeArrowheads="1"/>
            </p:cNvSpPr>
            <p:nvPr/>
          </p:nvSpPr>
          <p:spPr bwMode="auto">
            <a:xfrm>
              <a:off x="6107001" y="2618621"/>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7" name="Oval 25"/>
            <p:cNvSpPr>
              <a:spLocks noChangeArrowheads="1"/>
            </p:cNvSpPr>
            <p:nvPr/>
          </p:nvSpPr>
          <p:spPr bwMode="auto">
            <a:xfrm>
              <a:off x="6180146" y="2548448"/>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0" name="Oval 28"/>
            <p:cNvSpPr>
              <a:spLocks noChangeArrowheads="1"/>
            </p:cNvSpPr>
            <p:nvPr/>
          </p:nvSpPr>
          <p:spPr bwMode="auto">
            <a:xfrm>
              <a:off x="3241016" y="1848978"/>
              <a:ext cx="441092"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79" name="Oval 27"/>
            <p:cNvSpPr>
              <a:spLocks noChangeArrowheads="1"/>
            </p:cNvSpPr>
            <p:nvPr/>
          </p:nvSpPr>
          <p:spPr bwMode="auto">
            <a:xfrm>
              <a:off x="2653635" y="1989325"/>
              <a:ext cx="809036" cy="69947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1" name="Oval 29"/>
            <p:cNvSpPr>
              <a:spLocks noChangeArrowheads="1"/>
            </p:cNvSpPr>
            <p:nvPr/>
          </p:nvSpPr>
          <p:spPr bwMode="auto">
            <a:xfrm>
              <a:off x="2434197" y="1848978"/>
              <a:ext cx="441092"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2" name="Oval 30"/>
            <p:cNvSpPr>
              <a:spLocks noChangeArrowheads="1"/>
            </p:cNvSpPr>
            <p:nvPr/>
          </p:nvSpPr>
          <p:spPr bwMode="auto">
            <a:xfrm>
              <a:off x="2653635" y="2618621"/>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3" name="Oval 31"/>
            <p:cNvSpPr>
              <a:spLocks noChangeArrowheads="1"/>
            </p:cNvSpPr>
            <p:nvPr/>
          </p:nvSpPr>
          <p:spPr bwMode="auto">
            <a:xfrm>
              <a:off x="2726780" y="2688795"/>
              <a:ext cx="73146" cy="6791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4" name="Oval 32"/>
            <p:cNvSpPr>
              <a:spLocks noChangeArrowheads="1"/>
            </p:cNvSpPr>
            <p:nvPr/>
          </p:nvSpPr>
          <p:spPr bwMode="auto">
            <a:xfrm>
              <a:off x="3314163" y="2688795"/>
              <a:ext cx="75362" cy="6791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5" name="Oval 33"/>
            <p:cNvSpPr>
              <a:spLocks noChangeArrowheads="1"/>
            </p:cNvSpPr>
            <p:nvPr/>
          </p:nvSpPr>
          <p:spPr bwMode="auto">
            <a:xfrm>
              <a:off x="3389525" y="2618621"/>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9" name="Oval 37"/>
            <p:cNvSpPr>
              <a:spLocks noChangeArrowheads="1"/>
            </p:cNvSpPr>
            <p:nvPr/>
          </p:nvSpPr>
          <p:spPr bwMode="auto">
            <a:xfrm rot="6812668">
              <a:off x="1903387" y="2916452"/>
              <a:ext cx="421040" cy="44109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7" name="Oval 35"/>
            <p:cNvSpPr>
              <a:spLocks noChangeArrowheads="1"/>
            </p:cNvSpPr>
            <p:nvPr/>
          </p:nvSpPr>
          <p:spPr bwMode="auto">
            <a:xfrm rot="6812668">
              <a:off x="1297970" y="3009001"/>
              <a:ext cx="769643" cy="735891"/>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88" name="Oval 36"/>
            <p:cNvSpPr>
              <a:spLocks noChangeArrowheads="1"/>
            </p:cNvSpPr>
            <p:nvPr/>
          </p:nvSpPr>
          <p:spPr bwMode="auto">
            <a:xfrm rot="6812668">
              <a:off x="1580905" y="3621580"/>
              <a:ext cx="418777" cy="44109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0" name="Oval 38"/>
            <p:cNvSpPr>
              <a:spLocks noChangeArrowheads="1"/>
            </p:cNvSpPr>
            <p:nvPr/>
          </p:nvSpPr>
          <p:spPr bwMode="auto">
            <a:xfrm rot="6812668">
              <a:off x="1491438" y="2895564"/>
              <a:ext cx="70173"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1" name="Oval 39"/>
            <p:cNvSpPr>
              <a:spLocks noChangeArrowheads="1"/>
            </p:cNvSpPr>
            <p:nvPr/>
          </p:nvSpPr>
          <p:spPr bwMode="auto">
            <a:xfrm rot="6812668">
              <a:off x="1393909" y="2929520"/>
              <a:ext cx="70174"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2" name="Oval 40"/>
            <p:cNvSpPr>
              <a:spLocks noChangeArrowheads="1"/>
            </p:cNvSpPr>
            <p:nvPr/>
          </p:nvSpPr>
          <p:spPr bwMode="auto">
            <a:xfrm rot="6812668">
              <a:off x="1161175" y="3443369"/>
              <a:ext cx="70173" cy="73145"/>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3" name="Oval 41"/>
            <p:cNvSpPr>
              <a:spLocks noChangeArrowheads="1"/>
            </p:cNvSpPr>
            <p:nvPr/>
          </p:nvSpPr>
          <p:spPr bwMode="auto">
            <a:xfrm rot="6812668">
              <a:off x="1198854" y="3536179"/>
              <a:ext cx="70174"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6" name="Oval 44"/>
            <p:cNvSpPr>
              <a:spLocks noChangeArrowheads="1"/>
            </p:cNvSpPr>
            <p:nvPr/>
          </p:nvSpPr>
          <p:spPr bwMode="auto">
            <a:xfrm>
              <a:off x="6033855" y="4160170"/>
              <a:ext cx="441092"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5" name="Oval 43"/>
            <p:cNvSpPr>
              <a:spLocks noChangeArrowheads="1"/>
            </p:cNvSpPr>
            <p:nvPr/>
          </p:nvSpPr>
          <p:spPr bwMode="auto">
            <a:xfrm>
              <a:off x="5446473" y="4157906"/>
              <a:ext cx="806820" cy="69947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7" name="Oval 45"/>
            <p:cNvSpPr>
              <a:spLocks noChangeArrowheads="1"/>
            </p:cNvSpPr>
            <p:nvPr/>
          </p:nvSpPr>
          <p:spPr bwMode="auto">
            <a:xfrm>
              <a:off x="5224819" y="4017559"/>
              <a:ext cx="441090"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8" name="Oval 46"/>
            <p:cNvSpPr>
              <a:spLocks noChangeArrowheads="1"/>
            </p:cNvSpPr>
            <p:nvPr/>
          </p:nvSpPr>
          <p:spPr bwMode="auto">
            <a:xfrm>
              <a:off x="5446473" y="4787202"/>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799" name="Oval 47"/>
            <p:cNvSpPr>
              <a:spLocks noChangeArrowheads="1"/>
            </p:cNvSpPr>
            <p:nvPr/>
          </p:nvSpPr>
          <p:spPr bwMode="auto">
            <a:xfrm>
              <a:off x="5519618" y="4857376"/>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0" name="Oval 48"/>
            <p:cNvSpPr>
              <a:spLocks noChangeArrowheads="1"/>
            </p:cNvSpPr>
            <p:nvPr/>
          </p:nvSpPr>
          <p:spPr bwMode="auto">
            <a:xfrm>
              <a:off x="6107001" y="4857376"/>
              <a:ext cx="73145"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1" name="Oval 49"/>
            <p:cNvSpPr>
              <a:spLocks noChangeArrowheads="1"/>
            </p:cNvSpPr>
            <p:nvPr/>
          </p:nvSpPr>
          <p:spPr bwMode="auto">
            <a:xfrm>
              <a:off x="6180146" y="4787202"/>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2" name="Line 50"/>
            <p:cNvSpPr>
              <a:spLocks noChangeShapeType="1"/>
            </p:cNvSpPr>
            <p:nvPr/>
          </p:nvSpPr>
          <p:spPr bwMode="auto">
            <a:xfrm>
              <a:off x="3462670" y="2688795"/>
              <a:ext cx="365729" cy="278429"/>
            </a:xfrm>
            <a:prstGeom prst="line">
              <a:avLst/>
            </a:prstGeom>
            <a:noFill/>
            <a:ln w="127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3" name="Line 51"/>
            <p:cNvSpPr>
              <a:spLocks noChangeShapeType="1"/>
            </p:cNvSpPr>
            <p:nvPr/>
          </p:nvSpPr>
          <p:spPr bwMode="auto">
            <a:xfrm>
              <a:off x="4903420" y="3854576"/>
              <a:ext cx="292583" cy="208256"/>
            </a:xfrm>
            <a:prstGeom prst="line">
              <a:avLst/>
            </a:prstGeom>
            <a:noFill/>
            <a:ln w="127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4" name="Line 52"/>
            <p:cNvSpPr>
              <a:spLocks noChangeShapeType="1"/>
            </p:cNvSpPr>
            <p:nvPr/>
          </p:nvSpPr>
          <p:spPr bwMode="auto">
            <a:xfrm flipV="1">
              <a:off x="3682108" y="3807040"/>
              <a:ext cx="294799" cy="280693"/>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5" name="Line 53"/>
            <p:cNvSpPr>
              <a:spLocks noChangeShapeType="1"/>
            </p:cNvSpPr>
            <p:nvPr/>
          </p:nvSpPr>
          <p:spPr bwMode="auto">
            <a:xfrm flipV="1">
              <a:off x="5151672" y="2618621"/>
              <a:ext cx="367945" cy="278430"/>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9" name="Oval 57"/>
            <p:cNvSpPr>
              <a:spLocks noChangeArrowheads="1"/>
            </p:cNvSpPr>
            <p:nvPr/>
          </p:nvSpPr>
          <p:spPr bwMode="auto">
            <a:xfrm rot="4755521">
              <a:off x="4574340" y="1890993"/>
              <a:ext cx="418775" cy="4388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08" name="Oval 56"/>
            <p:cNvSpPr>
              <a:spLocks noChangeArrowheads="1"/>
            </p:cNvSpPr>
            <p:nvPr/>
          </p:nvSpPr>
          <p:spPr bwMode="auto">
            <a:xfrm rot="4755521">
              <a:off x="4034286" y="1416495"/>
              <a:ext cx="769643" cy="733675"/>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0" name="Oval 58"/>
            <p:cNvSpPr>
              <a:spLocks noChangeArrowheads="1"/>
            </p:cNvSpPr>
            <p:nvPr/>
          </p:nvSpPr>
          <p:spPr bwMode="auto">
            <a:xfrm rot="4755521">
              <a:off x="4421375" y="1132692"/>
              <a:ext cx="421040" cy="44109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1" name="Oval 59"/>
            <p:cNvSpPr>
              <a:spLocks noChangeArrowheads="1"/>
            </p:cNvSpPr>
            <p:nvPr/>
          </p:nvSpPr>
          <p:spPr bwMode="auto">
            <a:xfrm rot="4755521">
              <a:off x="3991693" y="1460407"/>
              <a:ext cx="70173"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2" name="Oval 60"/>
            <p:cNvSpPr>
              <a:spLocks noChangeArrowheads="1"/>
            </p:cNvSpPr>
            <p:nvPr/>
          </p:nvSpPr>
          <p:spPr bwMode="auto">
            <a:xfrm rot="4755521">
              <a:off x="3932955" y="1543054"/>
              <a:ext cx="70174" cy="75362"/>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3" name="Oval 61"/>
            <p:cNvSpPr>
              <a:spLocks noChangeArrowheads="1"/>
            </p:cNvSpPr>
            <p:nvPr/>
          </p:nvSpPr>
          <p:spPr bwMode="auto">
            <a:xfrm rot="4755521">
              <a:off x="4041566" y="2093122"/>
              <a:ext cx="70173" cy="75362"/>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4" name="Oval 62"/>
            <p:cNvSpPr>
              <a:spLocks noChangeArrowheads="1"/>
            </p:cNvSpPr>
            <p:nvPr/>
          </p:nvSpPr>
          <p:spPr bwMode="auto">
            <a:xfrm rot="4755521">
              <a:off x="4126903" y="2148558"/>
              <a:ext cx="70173" cy="73145"/>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7" name="Oval 65"/>
            <p:cNvSpPr>
              <a:spLocks noChangeArrowheads="1"/>
            </p:cNvSpPr>
            <p:nvPr/>
          </p:nvSpPr>
          <p:spPr bwMode="auto">
            <a:xfrm rot="77848">
              <a:off x="7416974" y="2396783"/>
              <a:ext cx="441092"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6" name="Oval 64"/>
            <p:cNvSpPr>
              <a:spLocks noChangeArrowheads="1"/>
            </p:cNvSpPr>
            <p:nvPr/>
          </p:nvSpPr>
          <p:spPr bwMode="auto">
            <a:xfrm rot="77848">
              <a:off x="6831808" y="2523547"/>
              <a:ext cx="809037" cy="69947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8" name="Oval 66"/>
            <p:cNvSpPr>
              <a:spLocks noChangeArrowheads="1"/>
            </p:cNvSpPr>
            <p:nvPr/>
          </p:nvSpPr>
          <p:spPr bwMode="auto">
            <a:xfrm rot="77848">
              <a:off x="6616805" y="2365092"/>
              <a:ext cx="441090"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19" name="Oval 67"/>
            <p:cNvSpPr>
              <a:spLocks noChangeArrowheads="1"/>
            </p:cNvSpPr>
            <p:nvPr/>
          </p:nvSpPr>
          <p:spPr bwMode="auto">
            <a:xfrm rot="77848">
              <a:off x="6836241" y="3141526"/>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0" name="Oval 68"/>
            <p:cNvSpPr>
              <a:spLocks noChangeArrowheads="1"/>
            </p:cNvSpPr>
            <p:nvPr/>
          </p:nvSpPr>
          <p:spPr bwMode="auto">
            <a:xfrm rot="77848">
              <a:off x="6907171" y="3216226"/>
              <a:ext cx="75362"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1" name="Oval 69"/>
            <p:cNvSpPr>
              <a:spLocks noChangeArrowheads="1"/>
            </p:cNvSpPr>
            <p:nvPr/>
          </p:nvSpPr>
          <p:spPr bwMode="auto">
            <a:xfrm rot="77848">
              <a:off x="7490121" y="3238862"/>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2" name="Oval 70"/>
            <p:cNvSpPr>
              <a:spLocks noChangeArrowheads="1"/>
            </p:cNvSpPr>
            <p:nvPr/>
          </p:nvSpPr>
          <p:spPr bwMode="auto">
            <a:xfrm rot="77848">
              <a:off x="7563266" y="3170953"/>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6" name="Oval 74"/>
            <p:cNvSpPr>
              <a:spLocks noChangeArrowheads="1"/>
            </p:cNvSpPr>
            <p:nvPr/>
          </p:nvSpPr>
          <p:spPr bwMode="auto">
            <a:xfrm rot="21512971">
              <a:off x="3992424" y="5033941"/>
              <a:ext cx="441090" cy="42104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4" name="Oval 72"/>
            <p:cNvSpPr>
              <a:spLocks noChangeArrowheads="1"/>
            </p:cNvSpPr>
            <p:nvPr/>
          </p:nvSpPr>
          <p:spPr bwMode="auto">
            <a:xfrm rot="21512971">
              <a:off x="4218510" y="5178815"/>
              <a:ext cx="809036" cy="69946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5" name="Oval 73"/>
            <p:cNvSpPr>
              <a:spLocks noChangeArrowheads="1"/>
            </p:cNvSpPr>
            <p:nvPr/>
          </p:nvSpPr>
          <p:spPr bwMode="auto">
            <a:xfrm rot="21512971">
              <a:off x="4785944" y="5033941"/>
              <a:ext cx="441090"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7" name="Oval 75"/>
            <p:cNvSpPr>
              <a:spLocks noChangeArrowheads="1"/>
            </p:cNvSpPr>
            <p:nvPr/>
          </p:nvSpPr>
          <p:spPr bwMode="auto">
            <a:xfrm rot="21512971">
              <a:off x="4242892" y="5814901"/>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8" name="Oval 76"/>
            <p:cNvSpPr>
              <a:spLocks noChangeArrowheads="1"/>
            </p:cNvSpPr>
            <p:nvPr/>
          </p:nvSpPr>
          <p:spPr bwMode="auto">
            <a:xfrm rot="21512971">
              <a:off x="4316038" y="5887338"/>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29" name="Oval 77"/>
            <p:cNvSpPr>
              <a:spLocks noChangeArrowheads="1"/>
            </p:cNvSpPr>
            <p:nvPr/>
          </p:nvSpPr>
          <p:spPr bwMode="auto">
            <a:xfrm rot="21512971">
              <a:off x="4894554" y="5885075"/>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0" name="Oval 78"/>
            <p:cNvSpPr>
              <a:spLocks noChangeArrowheads="1"/>
            </p:cNvSpPr>
            <p:nvPr/>
          </p:nvSpPr>
          <p:spPr bwMode="auto">
            <a:xfrm rot="21512971">
              <a:off x="4963267" y="5812638"/>
              <a:ext cx="73145"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4" name="Oval 82"/>
            <p:cNvSpPr>
              <a:spLocks noChangeArrowheads="1"/>
            </p:cNvSpPr>
            <p:nvPr/>
          </p:nvSpPr>
          <p:spPr bwMode="auto">
            <a:xfrm rot="15630512">
              <a:off x="6752088" y="5790775"/>
              <a:ext cx="418775" cy="49872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2" name="Oval 80"/>
            <p:cNvSpPr>
              <a:spLocks noChangeArrowheads="1"/>
            </p:cNvSpPr>
            <p:nvPr/>
          </p:nvSpPr>
          <p:spPr bwMode="auto">
            <a:xfrm rot="15630512">
              <a:off x="6841532" y="5187624"/>
              <a:ext cx="769643" cy="828985"/>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3" name="Oval 81"/>
            <p:cNvSpPr>
              <a:spLocks noChangeArrowheads="1"/>
            </p:cNvSpPr>
            <p:nvPr/>
          </p:nvSpPr>
          <p:spPr bwMode="auto">
            <a:xfrm rot="15630512">
              <a:off x="6630154" y="5032428"/>
              <a:ext cx="421040" cy="49650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5" name="Oval 83"/>
            <p:cNvSpPr>
              <a:spLocks noChangeArrowheads="1"/>
            </p:cNvSpPr>
            <p:nvPr/>
          </p:nvSpPr>
          <p:spPr bwMode="auto">
            <a:xfrm rot="15630512">
              <a:off x="7616865" y="5844069"/>
              <a:ext cx="67910" cy="8201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6" name="Oval 84"/>
            <p:cNvSpPr>
              <a:spLocks noChangeArrowheads="1"/>
            </p:cNvSpPr>
            <p:nvPr/>
          </p:nvSpPr>
          <p:spPr bwMode="auto">
            <a:xfrm rot="15630512">
              <a:off x="7685554" y="5760337"/>
              <a:ext cx="70173" cy="84228"/>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7" name="Oval 85"/>
            <p:cNvSpPr>
              <a:spLocks noChangeArrowheads="1"/>
            </p:cNvSpPr>
            <p:nvPr/>
          </p:nvSpPr>
          <p:spPr bwMode="auto">
            <a:xfrm rot="15630512">
              <a:off x="7598000" y="5206851"/>
              <a:ext cx="70174" cy="8201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38" name="Oval 86"/>
            <p:cNvSpPr>
              <a:spLocks noChangeArrowheads="1"/>
            </p:cNvSpPr>
            <p:nvPr/>
          </p:nvSpPr>
          <p:spPr bwMode="auto">
            <a:xfrm rot="15630512">
              <a:off x="7504906" y="5152523"/>
              <a:ext cx="70174" cy="8201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2" name="Oval 90"/>
            <p:cNvSpPr>
              <a:spLocks noChangeArrowheads="1"/>
            </p:cNvSpPr>
            <p:nvPr/>
          </p:nvSpPr>
          <p:spPr bwMode="auto">
            <a:xfrm rot="9979092">
              <a:off x="1642893" y="4789466"/>
              <a:ext cx="414492" cy="44141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0" name="Oval 88"/>
            <p:cNvSpPr>
              <a:spLocks noChangeArrowheads="1"/>
            </p:cNvSpPr>
            <p:nvPr/>
          </p:nvSpPr>
          <p:spPr bwMode="auto">
            <a:xfrm rot="9979092">
              <a:off x="1015612" y="4440864"/>
              <a:ext cx="762489" cy="737951"/>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1" name="Oval 89"/>
            <p:cNvSpPr>
              <a:spLocks noChangeArrowheads="1"/>
            </p:cNvSpPr>
            <p:nvPr/>
          </p:nvSpPr>
          <p:spPr bwMode="auto">
            <a:xfrm rot="9979092">
              <a:off x="889270" y="4952450"/>
              <a:ext cx="416709" cy="443676"/>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3" name="Oval 91"/>
            <p:cNvSpPr>
              <a:spLocks noChangeArrowheads="1"/>
            </p:cNvSpPr>
            <p:nvPr/>
          </p:nvSpPr>
          <p:spPr bwMode="auto">
            <a:xfrm rot="9979092">
              <a:off x="1620728" y="4379744"/>
              <a:ext cx="68712" cy="7470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4" name="Oval 92"/>
            <p:cNvSpPr>
              <a:spLocks noChangeArrowheads="1"/>
            </p:cNvSpPr>
            <p:nvPr/>
          </p:nvSpPr>
          <p:spPr bwMode="auto">
            <a:xfrm rot="9979092">
              <a:off x="1527633" y="4327681"/>
              <a:ext cx="70929"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5" name="Oval 93"/>
            <p:cNvSpPr>
              <a:spLocks noChangeArrowheads="1"/>
            </p:cNvSpPr>
            <p:nvPr/>
          </p:nvSpPr>
          <p:spPr bwMode="auto">
            <a:xfrm rot="9979092">
              <a:off x="986798" y="4443127"/>
              <a:ext cx="68712" cy="7470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6" name="Oval 94"/>
            <p:cNvSpPr>
              <a:spLocks noChangeArrowheads="1"/>
            </p:cNvSpPr>
            <p:nvPr/>
          </p:nvSpPr>
          <p:spPr bwMode="auto">
            <a:xfrm rot="9979092">
              <a:off x="935817" y="4529145"/>
              <a:ext cx="70929" cy="74701"/>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0" name="Oval 98"/>
            <p:cNvSpPr>
              <a:spLocks noChangeArrowheads="1"/>
            </p:cNvSpPr>
            <p:nvPr/>
          </p:nvSpPr>
          <p:spPr bwMode="auto">
            <a:xfrm rot="2518865">
              <a:off x="6995832" y="3465228"/>
              <a:ext cx="441092"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8" name="Oval 96"/>
            <p:cNvSpPr>
              <a:spLocks noChangeArrowheads="1"/>
            </p:cNvSpPr>
            <p:nvPr/>
          </p:nvSpPr>
          <p:spPr bwMode="auto">
            <a:xfrm rot="2518865">
              <a:off x="6924903" y="3802513"/>
              <a:ext cx="809037" cy="69946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49" name="Oval 97"/>
            <p:cNvSpPr>
              <a:spLocks noChangeArrowheads="1"/>
            </p:cNvSpPr>
            <p:nvPr/>
          </p:nvSpPr>
          <p:spPr bwMode="auto">
            <a:xfrm rot="2518865">
              <a:off x="7596515" y="4006242"/>
              <a:ext cx="441090" cy="41877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1" name="Oval 99"/>
            <p:cNvSpPr>
              <a:spLocks noChangeArrowheads="1"/>
            </p:cNvSpPr>
            <p:nvPr/>
          </p:nvSpPr>
          <p:spPr bwMode="auto">
            <a:xfrm rot="2518865">
              <a:off x="6809643" y="4105843"/>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2" name="Oval 100"/>
            <p:cNvSpPr>
              <a:spLocks noChangeArrowheads="1"/>
            </p:cNvSpPr>
            <p:nvPr/>
          </p:nvSpPr>
          <p:spPr bwMode="auto">
            <a:xfrm rot="2518865">
              <a:off x="6816293" y="4207706"/>
              <a:ext cx="75362"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3" name="Oval 101"/>
            <p:cNvSpPr>
              <a:spLocks noChangeArrowheads="1"/>
            </p:cNvSpPr>
            <p:nvPr/>
          </p:nvSpPr>
          <p:spPr bwMode="auto">
            <a:xfrm rot="2518865">
              <a:off x="7252951" y="4601582"/>
              <a:ext cx="75362" cy="6791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4" name="Oval 102"/>
            <p:cNvSpPr>
              <a:spLocks noChangeArrowheads="1"/>
            </p:cNvSpPr>
            <p:nvPr/>
          </p:nvSpPr>
          <p:spPr bwMode="auto">
            <a:xfrm rot="2518865">
              <a:off x="7354911" y="4597055"/>
              <a:ext cx="73146"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8" name="Oval 106"/>
            <p:cNvSpPr>
              <a:spLocks noChangeArrowheads="1"/>
            </p:cNvSpPr>
            <p:nvPr/>
          </p:nvSpPr>
          <p:spPr bwMode="auto">
            <a:xfrm rot="6812668">
              <a:off x="1040070" y="1548072"/>
              <a:ext cx="418777" cy="441092"/>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6" name="Oval 104"/>
            <p:cNvSpPr>
              <a:spLocks noChangeArrowheads="1"/>
            </p:cNvSpPr>
            <p:nvPr/>
          </p:nvSpPr>
          <p:spPr bwMode="auto">
            <a:xfrm rot="6812668">
              <a:off x="433520" y="1641753"/>
              <a:ext cx="769643" cy="735891"/>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7" name="Oval 105"/>
            <p:cNvSpPr>
              <a:spLocks noChangeArrowheads="1"/>
            </p:cNvSpPr>
            <p:nvPr/>
          </p:nvSpPr>
          <p:spPr bwMode="auto">
            <a:xfrm rot="6812668">
              <a:off x="717539" y="2253203"/>
              <a:ext cx="421040" cy="441090"/>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59" name="Oval 107"/>
            <p:cNvSpPr>
              <a:spLocks noChangeArrowheads="1"/>
            </p:cNvSpPr>
            <p:nvPr/>
          </p:nvSpPr>
          <p:spPr bwMode="auto">
            <a:xfrm rot="6812668">
              <a:off x="626987" y="1526054"/>
              <a:ext cx="70174"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0" name="Oval 108"/>
            <p:cNvSpPr>
              <a:spLocks noChangeArrowheads="1"/>
            </p:cNvSpPr>
            <p:nvPr/>
          </p:nvSpPr>
          <p:spPr bwMode="auto">
            <a:xfrm rot="6812668">
              <a:off x="532809" y="1561140"/>
              <a:ext cx="67910" cy="73145"/>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1" name="Oval 109"/>
            <p:cNvSpPr>
              <a:spLocks noChangeArrowheads="1"/>
            </p:cNvSpPr>
            <p:nvPr/>
          </p:nvSpPr>
          <p:spPr bwMode="auto">
            <a:xfrm rot="6812668">
              <a:off x="296724" y="2073858"/>
              <a:ext cx="70174" cy="73145"/>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2" name="Oval 110"/>
            <p:cNvSpPr>
              <a:spLocks noChangeArrowheads="1"/>
            </p:cNvSpPr>
            <p:nvPr/>
          </p:nvSpPr>
          <p:spPr bwMode="auto">
            <a:xfrm rot="6812668">
              <a:off x="334405" y="2166667"/>
              <a:ext cx="70173" cy="73146"/>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5" name="Oval 113"/>
            <p:cNvSpPr>
              <a:spLocks noChangeArrowheads="1"/>
            </p:cNvSpPr>
            <p:nvPr/>
          </p:nvSpPr>
          <p:spPr bwMode="auto">
            <a:xfrm>
              <a:off x="7585431" y="1011426"/>
              <a:ext cx="441092"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4" name="Oval 112"/>
            <p:cNvSpPr>
              <a:spLocks noChangeArrowheads="1"/>
            </p:cNvSpPr>
            <p:nvPr/>
          </p:nvSpPr>
          <p:spPr bwMode="auto">
            <a:xfrm>
              <a:off x="6998049" y="1151773"/>
              <a:ext cx="809036" cy="69947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6" name="Oval 114"/>
            <p:cNvSpPr>
              <a:spLocks noChangeArrowheads="1"/>
            </p:cNvSpPr>
            <p:nvPr/>
          </p:nvSpPr>
          <p:spPr bwMode="auto">
            <a:xfrm>
              <a:off x="6778611" y="1011426"/>
              <a:ext cx="438875" cy="418777"/>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7" name="Oval 115"/>
            <p:cNvSpPr>
              <a:spLocks noChangeArrowheads="1"/>
            </p:cNvSpPr>
            <p:nvPr/>
          </p:nvSpPr>
          <p:spPr bwMode="auto">
            <a:xfrm>
              <a:off x="6998049" y="1781069"/>
              <a:ext cx="73145"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8" name="Oval 116"/>
            <p:cNvSpPr>
              <a:spLocks noChangeArrowheads="1"/>
            </p:cNvSpPr>
            <p:nvPr/>
          </p:nvSpPr>
          <p:spPr bwMode="auto">
            <a:xfrm>
              <a:off x="7071194" y="1851243"/>
              <a:ext cx="73146"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69" name="Oval 117"/>
            <p:cNvSpPr>
              <a:spLocks noChangeArrowheads="1"/>
            </p:cNvSpPr>
            <p:nvPr/>
          </p:nvSpPr>
          <p:spPr bwMode="auto">
            <a:xfrm>
              <a:off x="7658578" y="1851243"/>
              <a:ext cx="73145" cy="70173"/>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70" name="Oval 118"/>
            <p:cNvSpPr>
              <a:spLocks noChangeArrowheads="1"/>
            </p:cNvSpPr>
            <p:nvPr/>
          </p:nvSpPr>
          <p:spPr bwMode="auto">
            <a:xfrm>
              <a:off x="7731723" y="1781069"/>
              <a:ext cx="75362" cy="70174"/>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71" name="Line 119"/>
            <p:cNvSpPr>
              <a:spLocks noChangeShapeType="1"/>
            </p:cNvSpPr>
            <p:nvPr/>
          </p:nvSpPr>
          <p:spPr bwMode="auto">
            <a:xfrm flipV="1">
              <a:off x="2334453" y="2756704"/>
              <a:ext cx="246035" cy="237683"/>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72" name="Line 120"/>
            <p:cNvSpPr>
              <a:spLocks noChangeShapeType="1"/>
            </p:cNvSpPr>
            <p:nvPr/>
          </p:nvSpPr>
          <p:spPr bwMode="auto">
            <a:xfrm flipV="1">
              <a:off x="6499328" y="4250717"/>
              <a:ext cx="208355" cy="65645"/>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73" name="Line 121"/>
            <p:cNvSpPr>
              <a:spLocks noChangeShapeType="1"/>
            </p:cNvSpPr>
            <p:nvPr/>
          </p:nvSpPr>
          <p:spPr bwMode="auto">
            <a:xfrm>
              <a:off x="6326438" y="4927549"/>
              <a:ext cx="221654" cy="138084"/>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74875" name="Line 123"/>
            <p:cNvSpPr>
              <a:spLocks noChangeShapeType="1"/>
            </p:cNvSpPr>
            <p:nvPr/>
          </p:nvSpPr>
          <p:spPr bwMode="auto">
            <a:xfrm>
              <a:off x="1110924" y="2688795"/>
              <a:ext cx="146292" cy="138082"/>
            </a:xfrm>
            <a:prstGeom prst="line">
              <a:avLst/>
            </a:prstGeom>
            <a:noFill/>
            <a:ln w="9525">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24" name="Rectangle 3"/>
          <p:cNvSpPr/>
          <p:nvPr/>
        </p:nvSpPr>
        <p:spPr>
          <a:xfrm flipV="1">
            <a:off x="323850" y="666750"/>
            <a:ext cx="8351838"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2292" name="כותרת 112"/>
          <p:cNvSpPr>
            <a:spLocks noGrp="1"/>
          </p:cNvSpPr>
          <p:nvPr>
            <p:ph type="title"/>
          </p:nvPr>
        </p:nvSpPr>
        <p:spPr bwMode="auto">
          <a:xfrm>
            <a:off x="900113" y="260350"/>
            <a:ext cx="7772400" cy="360363"/>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الروابط الهيدروجينيَّة بين جزيئات الماء</a:t>
            </a:r>
            <a:r>
              <a:rPr lang="he-IL" sz="2000" b="1" dirty="0" smtClean="0">
                <a:solidFill>
                  <a:srgbClr val="FF6600"/>
                </a:solidFill>
              </a:rPr>
              <a:t/>
            </a:r>
            <a:br>
              <a:rPr lang="he-IL" sz="2000" b="1" dirty="0" smtClean="0">
                <a:solidFill>
                  <a:srgbClr val="FF6600"/>
                </a:solidFill>
              </a:rPr>
            </a:br>
            <a:endParaRPr lang="he-IL" sz="2000" dirty="0" smtClean="0"/>
          </a:p>
        </p:txBody>
      </p:sp>
      <p:sp>
        <p:nvSpPr>
          <p:cNvPr id="15366" name="מציין מיקום של מספר שקופית 125"/>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88021573-FA28-4ED5-BB41-77A64828C166}" type="slidenum">
              <a:rPr lang="ar-SA" smtClean="0"/>
              <a:pPr>
                <a:defRPr/>
              </a:pPr>
              <a:t>6</a:t>
            </a:fld>
            <a:endParaRPr lang="en-US" dirty="0" smtClean="0"/>
          </a:p>
        </p:txBody>
      </p:sp>
      <p:sp>
        <p:nvSpPr>
          <p:cNvPr id="130" name="Rectangle 3"/>
          <p:cNvSpPr txBox="1">
            <a:spLocks noChangeArrowheads="1"/>
          </p:cNvSpPr>
          <p:nvPr/>
        </p:nvSpPr>
        <p:spPr bwMode="auto">
          <a:xfrm>
            <a:off x="755650" y="908050"/>
            <a:ext cx="7772400" cy="1584325"/>
          </a:xfrm>
          <a:prstGeom prst="rect">
            <a:avLst/>
          </a:prstGeom>
          <a:noFill/>
          <a:ln>
            <a:miter lim="800000"/>
            <a:headEnd/>
            <a:tailEnd/>
          </a:ln>
        </p:spPr>
        <p:txBody>
          <a:bodyPr/>
          <a:lstStyle/>
          <a:p>
            <a:pPr marL="342900" indent="-342900" algn="just" eaLnBrk="0" hangingPunct="0">
              <a:lnSpc>
                <a:spcPct val="90000"/>
              </a:lnSpc>
              <a:spcBef>
                <a:spcPct val="20000"/>
              </a:spcBef>
              <a:defRPr/>
            </a:pPr>
            <a:r>
              <a:rPr lang="he-IL" dirty="0">
                <a:latin typeface="+mn-lt"/>
                <a:cs typeface="+mn-cs"/>
              </a:rPr>
              <a:t>     </a:t>
            </a:r>
            <a:r>
              <a:rPr lang="ar-SA" dirty="0" smtClean="0">
                <a:latin typeface="+mn-lt"/>
                <a:cs typeface="+mn-cs"/>
              </a:rPr>
              <a:t>كل جزيء ماء يحتوي على </a:t>
            </a:r>
            <a:r>
              <a:rPr lang="ar-SA" u="sng" dirty="0" smtClean="0">
                <a:latin typeface="+mn-lt"/>
                <a:cs typeface="+mn-cs"/>
              </a:rPr>
              <a:t>زوجين</a:t>
            </a:r>
            <a:r>
              <a:rPr lang="he-IL" dirty="0" smtClean="0">
                <a:latin typeface="+mn-lt"/>
                <a:cs typeface="+mn-cs"/>
              </a:rPr>
              <a:t> </a:t>
            </a:r>
            <a:r>
              <a:rPr lang="ar-SA" dirty="0" smtClean="0">
                <a:latin typeface="+mn-lt"/>
                <a:cs typeface="+mn-cs"/>
              </a:rPr>
              <a:t>من الإلكترونات الرابطة مع ذرّتين من الهيدروجين </a:t>
            </a:r>
            <a:r>
              <a:rPr lang="ar-SA" u="sng" dirty="0" smtClean="0">
                <a:latin typeface="+mn-lt"/>
                <a:cs typeface="+mn-cs"/>
              </a:rPr>
              <a:t>وزوجين</a:t>
            </a:r>
            <a:r>
              <a:rPr lang="ar-SA" dirty="0" smtClean="0">
                <a:latin typeface="+mn-lt"/>
                <a:cs typeface="+mn-cs"/>
              </a:rPr>
              <a:t> من الإلكترونات غير الرابطة حول ذرّة الأُكسجين. </a:t>
            </a:r>
            <a:r>
              <a:rPr lang="ar-SA" dirty="0" smtClean="0">
                <a:latin typeface="+mn-lt"/>
                <a:cs typeface="+mn-cs"/>
              </a:rPr>
              <a:t>لذلك</a:t>
            </a:r>
            <a:r>
              <a:rPr lang="ar-SA" dirty="0" smtClean="0">
                <a:latin typeface="+mn-lt"/>
                <a:cs typeface="+mn-cs"/>
              </a:rPr>
              <a:t>،</a:t>
            </a:r>
            <a:r>
              <a:rPr lang="he-IL" dirty="0" smtClean="0">
                <a:latin typeface="+mn-lt"/>
                <a:cs typeface="+mn-cs"/>
              </a:rPr>
              <a:t> </a:t>
            </a:r>
            <a:r>
              <a:rPr lang="ar-SA" dirty="0" smtClean="0">
                <a:latin typeface="+mn-lt"/>
                <a:cs typeface="+mn-cs"/>
              </a:rPr>
              <a:t>بالمعدّل</a:t>
            </a:r>
            <a:r>
              <a:rPr lang="ar-SA" dirty="0" smtClean="0">
                <a:latin typeface="+mn-lt"/>
                <a:cs typeface="+mn-cs"/>
              </a:rPr>
              <a:t>،</a:t>
            </a:r>
            <a:r>
              <a:rPr lang="he-IL" dirty="0" smtClean="0">
                <a:latin typeface="+mn-lt"/>
                <a:cs typeface="+mn-cs"/>
              </a:rPr>
              <a:t> </a:t>
            </a:r>
            <a:r>
              <a:rPr lang="ar-SA" dirty="0" smtClean="0">
                <a:latin typeface="+mn-lt"/>
                <a:cs typeface="+mn-cs"/>
              </a:rPr>
              <a:t>كل جُزيء ماء يمكنه ان يُكوّن أربعة روابط هيدروجينيَّة</a:t>
            </a:r>
            <a:r>
              <a:rPr lang="he-IL" dirty="0" smtClean="0">
                <a:latin typeface="+mn-lt"/>
                <a:cs typeface="+mn-cs"/>
              </a:rPr>
              <a:t>. </a:t>
            </a:r>
            <a:r>
              <a:rPr lang="ar-SA" dirty="0" smtClean="0">
                <a:latin typeface="+mn-lt"/>
                <a:cs typeface="+mn-cs"/>
              </a:rPr>
              <a:t>ولكن، لا تتواجد الأربعة روابط في الحالة السائلة للماء. وذلك</a:t>
            </a:r>
            <a:r>
              <a:rPr lang="he-IL" dirty="0" smtClean="0">
                <a:latin typeface="+mn-lt"/>
                <a:cs typeface="+mn-cs"/>
              </a:rPr>
              <a:t> </a:t>
            </a:r>
            <a:r>
              <a:rPr lang="ar-SA" dirty="0" smtClean="0">
                <a:latin typeface="+mn-lt"/>
                <a:cs typeface="+mn-cs"/>
              </a:rPr>
              <a:t>بسبب قدرة الحركة لجزيئات الماء في الحالة السائلة. فتتكوّن الروابط الهيدروجينيَّة وتتفكك طوال الوقت وفقط قسم منها يبقى موجودًا</a:t>
            </a:r>
            <a:r>
              <a:rPr lang="he-IL" dirty="0" smtClean="0">
                <a:latin typeface="+mn-lt"/>
                <a:cs typeface="+mn-cs"/>
              </a:rPr>
              <a:t>. </a:t>
            </a:r>
            <a:r>
              <a:rPr lang="ar-SA" dirty="0" smtClean="0">
                <a:latin typeface="+mn-lt"/>
                <a:cs typeface="+mn-cs"/>
              </a:rPr>
              <a:t>تجدُر الإشارة إلى أنّ قسم من الجزيئات ترتبط فيما بينها بروابط من نوع </a:t>
            </a:r>
            <a:r>
              <a:rPr lang="ar-SA" dirty="0" smtClean="0">
                <a:latin typeface="+mn-lt"/>
                <a:cs typeface="+mn-cs"/>
              </a:rPr>
              <a:t>فان </a:t>
            </a:r>
            <a:r>
              <a:rPr lang="ar-SA" dirty="0" err="1" smtClean="0">
                <a:latin typeface="+mn-lt"/>
                <a:cs typeface="+mn-cs"/>
              </a:rPr>
              <a:t>دارفالس</a:t>
            </a:r>
            <a:r>
              <a:rPr lang="he-IL" dirty="0" smtClean="0">
                <a:latin typeface="+mn-lt"/>
                <a:cs typeface="+mn-cs"/>
              </a:rPr>
              <a:t>. </a:t>
            </a:r>
            <a:r>
              <a:rPr lang="ar-SA" dirty="0" smtClean="0">
                <a:latin typeface="+mn-lt"/>
                <a:cs typeface="+mn-cs"/>
              </a:rPr>
              <a:t>ولكن، حتى تتكوّن الروابط الهيدروجينيَّة يجب على الجُزيئات ان تترتَّب في اتجاه مُناسب. </a:t>
            </a:r>
            <a:endParaRPr lang="he-IL" dirty="0">
              <a:latin typeface="+mn-lt"/>
              <a:cs typeface="+mn-cs"/>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כותרת 56"/>
          <p:cNvSpPr>
            <a:spLocks noGrp="1"/>
          </p:cNvSpPr>
          <p:nvPr>
            <p:ph type="title"/>
          </p:nvPr>
        </p:nvSpPr>
        <p:spPr bwMode="auto">
          <a:xfrm>
            <a:off x="827088" y="115888"/>
            <a:ext cx="7772400" cy="300037"/>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الروابط الهيدروجينيَّة في الجليد المُنظَم وظاهرة شذوذ  الماء</a:t>
            </a:r>
            <a:r>
              <a:rPr lang="he-IL" sz="2000" b="1" dirty="0" smtClean="0">
                <a:solidFill>
                  <a:srgbClr val="FF6600"/>
                </a:solidFill>
              </a:rPr>
              <a:t/>
            </a:r>
            <a:br>
              <a:rPr lang="he-IL" sz="2000" b="1" dirty="0" smtClean="0">
                <a:solidFill>
                  <a:srgbClr val="FF6600"/>
                </a:solidFill>
              </a:rPr>
            </a:br>
            <a:r>
              <a:rPr lang="he-IL" sz="2000" b="1" dirty="0" smtClean="0">
                <a:solidFill>
                  <a:srgbClr val="FF6600"/>
                </a:solidFill>
              </a:rPr>
              <a:t/>
            </a:r>
            <a:br>
              <a:rPr lang="he-IL" sz="2000" b="1" dirty="0" smtClean="0">
                <a:solidFill>
                  <a:srgbClr val="FF6600"/>
                </a:solidFill>
              </a:rPr>
            </a:br>
            <a:endParaRPr lang="he-IL" sz="2000" dirty="0" smtClean="0"/>
          </a:p>
        </p:txBody>
      </p:sp>
      <p:sp>
        <p:nvSpPr>
          <p:cNvPr id="16390" name="מציין מיקום של מספר שקופית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2E83E222-220C-43C5-8036-E74377F9BB70}" type="slidenum">
              <a:rPr lang="ar-SA" smtClean="0"/>
              <a:pPr>
                <a:defRPr/>
              </a:pPr>
              <a:t>7</a:t>
            </a:fld>
            <a:endParaRPr lang="en-US" dirty="0" smtClean="0"/>
          </a:p>
        </p:txBody>
      </p:sp>
      <p:sp>
        <p:nvSpPr>
          <p:cNvPr id="13316" name="Rectangle 6"/>
          <p:cNvSpPr>
            <a:spLocks noGrp="1" noChangeArrowheads="1"/>
          </p:cNvSpPr>
          <p:nvPr>
            <p:ph type="body" sz="half" idx="4294967295"/>
          </p:nvPr>
        </p:nvSpPr>
        <p:spPr bwMode="auto">
          <a:xfrm>
            <a:off x="4787900" y="981075"/>
            <a:ext cx="3960813" cy="4968875"/>
          </a:xfrm>
          <a:prstGeom prst="rect">
            <a:avLst/>
          </a:prstGeom>
          <a:noFill/>
          <a:ln>
            <a:miter lim="800000"/>
            <a:headEnd/>
            <a:tailEnd/>
          </a:ln>
        </p:spPr>
        <p:txBody>
          <a:bodyPr/>
          <a:lstStyle/>
          <a:p>
            <a:pPr algn="just">
              <a:buFont typeface="Arial" charset="0"/>
              <a:buBlip>
                <a:blip r:embed="rId2"/>
              </a:buBlip>
            </a:pPr>
            <a:r>
              <a:rPr lang="ar-SA" sz="1800" dirty="0" smtClean="0"/>
              <a:t>في الجليد </a:t>
            </a:r>
            <a:r>
              <a:rPr lang="ar-SA" sz="1800" dirty="0" smtClean="0"/>
              <a:t>المُنظَّم</a:t>
            </a:r>
            <a:r>
              <a:rPr lang="ar-SA" sz="1800" dirty="0" smtClean="0"/>
              <a:t>،</a:t>
            </a:r>
            <a:r>
              <a:rPr lang="he-IL" sz="1800" dirty="0" smtClean="0"/>
              <a:t> </a:t>
            </a:r>
            <a:r>
              <a:rPr lang="ar-SA" sz="1800" dirty="0" smtClean="0"/>
              <a:t>البلّوري</a:t>
            </a:r>
            <a:r>
              <a:rPr lang="ar-SA" sz="1800" dirty="0" smtClean="0"/>
              <a:t>،</a:t>
            </a:r>
            <a:r>
              <a:rPr lang="he-IL" sz="1800" dirty="0" smtClean="0"/>
              <a:t> </a:t>
            </a:r>
            <a:r>
              <a:rPr lang="ar-SA" sz="1800" dirty="0" smtClean="0"/>
              <a:t>يُحاط كل جزيء ماء بأربع جزيئات مجاورة وينتظم في مبنى هرم رُباعي الأوجُه (تتراهيدر). </a:t>
            </a:r>
            <a:endParaRPr lang="en-US" sz="1800" dirty="0" smtClean="0"/>
          </a:p>
          <a:p>
            <a:pPr algn="just">
              <a:buBlip>
                <a:blip r:embed="rId2"/>
              </a:buBlip>
            </a:pPr>
            <a:r>
              <a:rPr lang="ar-SA" sz="1800" dirty="0" smtClean="0"/>
              <a:t>تتواجد بين الجزيئات روابط هيدروجينيَّة.</a:t>
            </a:r>
            <a:endParaRPr lang="en-US" sz="1800" dirty="0" smtClean="0"/>
          </a:p>
          <a:p>
            <a:pPr algn="just">
              <a:buFont typeface="Arial" charset="0"/>
              <a:buBlip>
                <a:blip r:embed="rId2"/>
              </a:buBlip>
            </a:pPr>
            <a:r>
              <a:rPr lang="ar-SA" sz="1800" dirty="0" smtClean="0"/>
              <a:t>بسبب المبنى الفراغي للجليد والحاجة للمُحافظة على اتجاه الرابط الهيدروجيني تتواجد فراغات كثيرة</a:t>
            </a:r>
            <a:endParaRPr lang="en-US" sz="1800" dirty="0" smtClean="0"/>
          </a:p>
          <a:p>
            <a:pPr algn="just">
              <a:buFont typeface="Arial" charset="0"/>
              <a:buBlip>
                <a:blip r:embed="rId2"/>
              </a:buBlip>
            </a:pPr>
            <a:r>
              <a:rPr lang="ar-SA" sz="1800" dirty="0" smtClean="0"/>
              <a:t>لذلك</a:t>
            </a:r>
            <a:r>
              <a:rPr lang="ar-SA" sz="1800" dirty="0" smtClean="0"/>
              <a:t>،</a:t>
            </a:r>
            <a:r>
              <a:rPr lang="he-IL" sz="1800" dirty="0" smtClean="0"/>
              <a:t> </a:t>
            </a:r>
            <a:r>
              <a:rPr lang="ar-SA" sz="1800" dirty="0" smtClean="0"/>
              <a:t>وعلى الرغم من كوْن الجليد </a:t>
            </a:r>
            <a:r>
              <a:rPr lang="ar-SA" sz="1800" dirty="0" smtClean="0"/>
              <a:t>صلب</a:t>
            </a:r>
            <a:r>
              <a:rPr lang="ar-SA" sz="1800" dirty="0" smtClean="0"/>
              <a:t>،</a:t>
            </a:r>
            <a:r>
              <a:rPr lang="he-IL" sz="1800" dirty="0" smtClean="0"/>
              <a:t> </a:t>
            </a:r>
            <a:r>
              <a:rPr lang="ar-SA" sz="1800" dirty="0" smtClean="0"/>
              <a:t>فإنّ كثافته أقل من كثافة الماء في مجال درجات حرارة 0-4 درجة مئويّة. يُطلق على هذه الظاهرة</a:t>
            </a:r>
            <a:r>
              <a:rPr lang="he-IL" sz="1800" dirty="0" smtClean="0"/>
              <a:t>: </a:t>
            </a:r>
            <a:r>
              <a:rPr lang="ar-SA" sz="1800" dirty="0" smtClean="0">
                <a:solidFill>
                  <a:srgbClr val="FF6600"/>
                </a:solidFill>
              </a:rPr>
              <a:t>ظاهرة</a:t>
            </a:r>
            <a:r>
              <a:rPr lang="ar-SA" sz="1800" dirty="0" smtClean="0"/>
              <a:t> </a:t>
            </a:r>
            <a:r>
              <a:rPr lang="ar-SA" sz="1800" dirty="0" smtClean="0">
                <a:solidFill>
                  <a:srgbClr val="FF6600"/>
                </a:solidFill>
              </a:rPr>
              <a:t>شذوذ الماء</a:t>
            </a:r>
            <a:r>
              <a:rPr lang="he-IL" sz="1800" dirty="0" smtClean="0"/>
              <a:t>.</a:t>
            </a:r>
          </a:p>
          <a:p>
            <a:pPr algn="just">
              <a:buFont typeface="Arial" charset="0"/>
              <a:buBlip>
                <a:blip r:embed="rId2"/>
              </a:buBlip>
            </a:pPr>
            <a:r>
              <a:rPr lang="ar-SA" sz="1800" dirty="0" smtClean="0"/>
              <a:t>يطفو الجليد على سطح الماء بسبب كثافته المنخفضة</a:t>
            </a:r>
            <a:r>
              <a:rPr lang="he-IL" sz="1800" dirty="0" smtClean="0"/>
              <a:t>. </a:t>
            </a:r>
            <a:r>
              <a:rPr lang="ar-SA" sz="1800" dirty="0" smtClean="0"/>
              <a:t>تُمكِّن هذه الحقيقة استمرار الحياة للكائنات التي تعيش في البُحيرات والبحار المتجمِّدة. الجزء المُتجمد من الماء يطفو على السطح. وتحته، في الماء السائل تستمر الحياة كالعادة. </a:t>
            </a:r>
            <a:endParaRPr lang="en-US" sz="1800" dirty="0" smtClean="0"/>
          </a:p>
        </p:txBody>
      </p:sp>
      <p:sp>
        <p:nvSpPr>
          <p:cNvPr id="5" name="Rectangle 3"/>
          <p:cNvSpPr/>
          <p:nvPr/>
        </p:nvSpPr>
        <p:spPr>
          <a:xfrm>
            <a:off x="231775"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grpSp>
        <p:nvGrpSpPr>
          <p:cNvPr id="13318" name="קבוצה 61"/>
          <p:cNvGrpSpPr>
            <a:grpSpLocks/>
          </p:cNvGrpSpPr>
          <p:nvPr/>
        </p:nvGrpSpPr>
        <p:grpSpPr bwMode="auto">
          <a:xfrm>
            <a:off x="107950" y="1412875"/>
            <a:ext cx="4103688" cy="3744913"/>
            <a:chOff x="179512" y="1412776"/>
            <a:chExt cx="4104456" cy="3744416"/>
          </a:xfrm>
        </p:grpSpPr>
        <p:sp>
          <p:nvSpPr>
            <p:cNvPr id="61" name="מלבן 60"/>
            <p:cNvSpPr/>
            <p:nvPr/>
          </p:nvSpPr>
          <p:spPr>
            <a:xfrm>
              <a:off x="179512" y="1412776"/>
              <a:ext cx="4104456" cy="3744416"/>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gn="ctr">
                <a:buFontTx/>
                <a:buBlip>
                  <a:blip r:embed="rId4"/>
                </a:buBlip>
                <a:defRPr/>
              </a:pPr>
              <a:endParaRPr lang="he-IL" sz="1200" dirty="0">
                <a:solidFill>
                  <a:schemeClr val="tx1"/>
                </a:solidFill>
              </a:endParaRPr>
            </a:p>
          </p:txBody>
        </p:sp>
        <p:grpSp>
          <p:nvGrpSpPr>
            <p:cNvPr id="13321" name="קבוצה 58"/>
            <p:cNvGrpSpPr>
              <a:grpSpLocks/>
            </p:cNvGrpSpPr>
            <p:nvPr/>
          </p:nvGrpSpPr>
          <p:grpSpPr bwMode="auto">
            <a:xfrm>
              <a:off x="251520" y="1700808"/>
              <a:ext cx="3968936" cy="3380781"/>
              <a:chOff x="4131576" y="3472248"/>
              <a:chExt cx="3968936" cy="3380781"/>
            </a:xfrm>
          </p:grpSpPr>
          <p:grpSp>
            <p:nvGrpSpPr>
              <p:cNvPr id="13322" name="Group 45"/>
              <p:cNvGrpSpPr>
                <a:grpSpLocks/>
              </p:cNvGrpSpPr>
              <p:nvPr/>
            </p:nvGrpSpPr>
            <p:grpSpPr bwMode="auto">
              <a:xfrm rot="2774330">
                <a:off x="5497532" y="4772799"/>
                <a:ext cx="895350" cy="816330"/>
                <a:chOff x="1840" y="2951"/>
                <a:chExt cx="809" cy="680"/>
              </a:xfrm>
            </p:grpSpPr>
            <p:sp>
              <p:nvSpPr>
                <p:cNvPr id="18" name="Oval 26"/>
                <p:cNvSpPr>
                  <a:spLocks noChangeArrowheads="1"/>
                </p:cNvSpPr>
                <p:nvPr/>
              </p:nvSpPr>
              <p:spPr bwMode="auto">
                <a:xfrm rot="151742">
                  <a:off x="2346" y="2961"/>
                  <a:ext cx="295" cy="298"/>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9" name="Oval 25"/>
                <p:cNvSpPr>
                  <a:spLocks noChangeArrowheads="1"/>
                </p:cNvSpPr>
                <p:nvPr/>
              </p:nvSpPr>
              <p:spPr bwMode="auto">
                <a:xfrm rot="151742">
                  <a:off x="1947" y="3046"/>
                  <a:ext cx="544" cy="488"/>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0" name="Oval 27"/>
                <p:cNvSpPr>
                  <a:spLocks noChangeArrowheads="1"/>
                </p:cNvSpPr>
                <p:nvPr/>
              </p:nvSpPr>
              <p:spPr bwMode="auto">
                <a:xfrm rot="151742">
                  <a:off x="1817" y="2933"/>
                  <a:ext cx="288" cy="29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1" name="Oval 28"/>
                <p:cNvSpPr>
                  <a:spLocks noChangeArrowheads="1"/>
                </p:cNvSpPr>
                <p:nvPr/>
              </p:nvSpPr>
              <p:spPr bwMode="auto">
                <a:xfrm rot="151742">
                  <a:off x="2026" y="3535"/>
                  <a:ext cx="46" cy="49"/>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2" name="Oval 29"/>
                <p:cNvSpPr>
                  <a:spLocks noChangeArrowheads="1"/>
                </p:cNvSpPr>
                <p:nvPr/>
              </p:nvSpPr>
              <p:spPr bwMode="auto">
                <a:xfrm rot="151742">
                  <a:off x="2085" y="3582"/>
                  <a:ext cx="46" cy="49"/>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3" name="Oval 30"/>
                <p:cNvSpPr>
                  <a:spLocks noChangeArrowheads="1"/>
                </p:cNvSpPr>
                <p:nvPr/>
              </p:nvSpPr>
              <p:spPr bwMode="auto">
                <a:xfrm rot="151742">
                  <a:off x="2386" y="3549"/>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4" name="Oval 31"/>
                <p:cNvSpPr>
                  <a:spLocks noChangeArrowheads="1"/>
                </p:cNvSpPr>
                <p:nvPr/>
              </p:nvSpPr>
              <p:spPr bwMode="auto">
                <a:xfrm rot="151742">
                  <a:off x="2446" y="3496"/>
                  <a:ext cx="46"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3323" name="Group 44"/>
              <p:cNvGrpSpPr>
                <a:grpSpLocks/>
              </p:cNvGrpSpPr>
              <p:nvPr/>
            </p:nvGrpSpPr>
            <p:grpSpPr bwMode="auto">
              <a:xfrm rot="2409276">
                <a:off x="4131576" y="5125983"/>
                <a:ext cx="844550" cy="735012"/>
                <a:chOff x="917" y="2222"/>
                <a:chExt cx="817" cy="643"/>
              </a:xfrm>
            </p:grpSpPr>
            <p:sp>
              <p:nvSpPr>
                <p:cNvPr id="11" name="Oval 34"/>
                <p:cNvSpPr>
                  <a:spLocks noChangeArrowheads="1"/>
                </p:cNvSpPr>
                <p:nvPr/>
              </p:nvSpPr>
              <p:spPr bwMode="auto">
                <a:xfrm rot="151742">
                  <a:off x="1425" y="2246"/>
                  <a:ext cx="287" cy="28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2" name="Oval 33"/>
                <p:cNvSpPr>
                  <a:spLocks noChangeArrowheads="1"/>
                </p:cNvSpPr>
                <p:nvPr/>
              </p:nvSpPr>
              <p:spPr bwMode="auto">
                <a:xfrm rot="151742">
                  <a:off x="1040" y="2323"/>
                  <a:ext cx="528" cy="47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3" name="Oval 35"/>
                <p:cNvSpPr>
                  <a:spLocks noChangeArrowheads="1"/>
                </p:cNvSpPr>
                <p:nvPr/>
              </p:nvSpPr>
              <p:spPr bwMode="auto">
                <a:xfrm rot="151742">
                  <a:off x="909" y="2224"/>
                  <a:ext cx="287" cy="286"/>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4" name="Oval 36"/>
                <p:cNvSpPr>
                  <a:spLocks noChangeArrowheads="1"/>
                </p:cNvSpPr>
                <p:nvPr/>
              </p:nvSpPr>
              <p:spPr bwMode="auto">
                <a:xfrm rot="151742">
                  <a:off x="1024" y="2752"/>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5" name="Oval 37"/>
                <p:cNvSpPr>
                  <a:spLocks noChangeArrowheads="1"/>
                </p:cNvSpPr>
                <p:nvPr/>
              </p:nvSpPr>
              <p:spPr bwMode="auto">
                <a:xfrm rot="151742">
                  <a:off x="1093" y="2798"/>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6" name="Oval 38"/>
                <p:cNvSpPr>
                  <a:spLocks noChangeArrowheads="1"/>
                </p:cNvSpPr>
                <p:nvPr/>
              </p:nvSpPr>
              <p:spPr bwMode="auto">
                <a:xfrm rot="151742">
                  <a:off x="1473" y="2815"/>
                  <a:ext cx="48"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17" name="Oval 39"/>
                <p:cNvSpPr>
                  <a:spLocks noChangeArrowheads="1"/>
                </p:cNvSpPr>
                <p:nvPr/>
              </p:nvSpPr>
              <p:spPr bwMode="auto">
                <a:xfrm rot="151742">
                  <a:off x="1526" y="2771"/>
                  <a:ext cx="48"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10" name="Line 40"/>
              <p:cNvSpPr>
                <a:spLocks noChangeShapeType="1"/>
              </p:cNvSpPr>
              <p:nvPr/>
            </p:nvSpPr>
            <p:spPr bwMode="auto">
              <a:xfrm rot="18531766">
                <a:off x="5126623" y="5298444"/>
                <a:ext cx="346029" cy="257223"/>
              </a:xfrm>
              <a:prstGeom prst="line">
                <a:avLst/>
              </a:prstGeom>
              <a:noFill/>
              <a:ln w="381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nvGrpSpPr>
              <p:cNvPr id="13325" name="Group 44"/>
              <p:cNvGrpSpPr>
                <a:grpSpLocks/>
              </p:cNvGrpSpPr>
              <p:nvPr/>
            </p:nvGrpSpPr>
            <p:grpSpPr bwMode="auto">
              <a:xfrm rot="4127247">
                <a:off x="5005162" y="6063248"/>
                <a:ext cx="844550" cy="735012"/>
                <a:chOff x="917" y="2222"/>
                <a:chExt cx="817" cy="643"/>
              </a:xfrm>
            </p:grpSpPr>
            <p:sp>
              <p:nvSpPr>
                <p:cNvPr id="26" name="Oval 34"/>
                <p:cNvSpPr>
                  <a:spLocks noChangeArrowheads="1"/>
                </p:cNvSpPr>
                <p:nvPr/>
              </p:nvSpPr>
              <p:spPr bwMode="auto">
                <a:xfrm rot="151742">
                  <a:off x="1440" y="2240"/>
                  <a:ext cx="286"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7" name="Oval 33"/>
                <p:cNvSpPr>
                  <a:spLocks noChangeArrowheads="1"/>
                </p:cNvSpPr>
                <p:nvPr/>
              </p:nvSpPr>
              <p:spPr bwMode="auto">
                <a:xfrm rot="151742">
                  <a:off x="1056" y="2323"/>
                  <a:ext cx="527" cy="481"/>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8" name="Oval 35"/>
                <p:cNvSpPr>
                  <a:spLocks noChangeArrowheads="1"/>
                </p:cNvSpPr>
                <p:nvPr/>
              </p:nvSpPr>
              <p:spPr bwMode="auto">
                <a:xfrm rot="151742">
                  <a:off x="915" y="2220"/>
                  <a:ext cx="287" cy="289"/>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29" name="Oval 36"/>
                <p:cNvSpPr>
                  <a:spLocks noChangeArrowheads="1"/>
                </p:cNvSpPr>
                <p:nvPr/>
              </p:nvSpPr>
              <p:spPr bwMode="auto">
                <a:xfrm rot="151742">
                  <a:off x="1027" y="2737"/>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0" name="Oval 37"/>
                <p:cNvSpPr>
                  <a:spLocks noChangeArrowheads="1"/>
                </p:cNvSpPr>
                <p:nvPr/>
              </p:nvSpPr>
              <p:spPr bwMode="auto">
                <a:xfrm rot="151742">
                  <a:off x="1080" y="2787"/>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1" name="Oval 38"/>
                <p:cNvSpPr>
                  <a:spLocks noChangeArrowheads="1"/>
                </p:cNvSpPr>
                <p:nvPr/>
              </p:nvSpPr>
              <p:spPr bwMode="auto">
                <a:xfrm rot="151742">
                  <a:off x="1471" y="2813"/>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2" name="Oval 39"/>
                <p:cNvSpPr>
                  <a:spLocks noChangeArrowheads="1"/>
                </p:cNvSpPr>
                <p:nvPr/>
              </p:nvSpPr>
              <p:spPr bwMode="auto">
                <a:xfrm rot="151742">
                  <a:off x="1519" y="2763"/>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3326" name="Group 44"/>
              <p:cNvGrpSpPr>
                <a:grpSpLocks/>
              </p:cNvGrpSpPr>
              <p:nvPr/>
            </p:nvGrpSpPr>
            <p:grpSpPr bwMode="auto">
              <a:xfrm rot="8610788">
                <a:off x="7192085" y="5323232"/>
                <a:ext cx="844550" cy="735012"/>
                <a:chOff x="917" y="2222"/>
                <a:chExt cx="817" cy="643"/>
              </a:xfrm>
            </p:grpSpPr>
            <p:sp>
              <p:nvSpPr>
                <p:cNvPr id="34" name="Oval 34"/>
                <p:cNvSpPr>
                  <a:spLocks noChangeArrowheads="1"/>
                </p:cNvSpPr>
                <p:nvPr/>
              </p:nvSpPr>
              <p:spPr bwMode="auto">
                <a:xfrm rot="151742">
                  <a:off x="1452" y="2253"/>
                  <a:ext cx="287" cy="286"/>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5" name="Oval 33"/>
                <p:cNvSpPr>
                  <a:spLocks noChangeArrowheads="1"/>
                </p:cNvSpPr>
                <p:nvPr/>
              </p:nvSpPr>
              <p:spPr bwMode="auto">
                <a:xfrm rot="151742">
                  <a:off x="1058" y="2325"/>
                  <a:ext cx="528" cy="480"/>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6" name="Oval 35"/>
                <p:cNvSpPr>
                  <a:spLocks noChangeArrowheads="1"/>
                </p:cNvSpPr>
                <p:nvPr/>
              </p:nvSpPr>
              <p:spPr bwMode="auto">
                <a:xfrm rot="151742">
                  <a:off x="919" y="2247"/>
                  <a:ext cx="286" cy="285"/>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7" name="Oval 36"/>
                <p:cNvSpPr>
                  <a:spLocks noChangeArrowheads="1"/>
                </p:cNvSpPr>
                <p:nvPr/>
              </p:nvSpPr>
              <p:spPr bwMode="auto">
                <a:xfrm rot="151742">
                  <a:off x="1040" y="2753"/>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8" name="Oval 37"/>
                <p:cNvSpPr>
                  <a:spLocks noChangeArrowheads="1"/>
                </p:cNvSpPr>
                <p:nvPr/>
              </p:nvSpPr>
              <p:spPr bwMode="auto">
                <a:xfrm rot="151742">
                  <a:off x="1093" y="2798"/>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39" name="Oval 38"/>
                <p:cNvSpPr>
                  <a:spLocks noChangeArrowheads="1"/>
                </p:cNvSpPr>
                <p:nvPr/>
              </p:nvSpPr>
              <p:spPr bwMode="auto">
                <a:xfrm rot="151742">
                  <a:off x="1475" y="2817"/>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0" name="Oval 39"/>
                <p:cNvSpPr>
                  <a:spLocks noChangeArrowheads="1"/>
                </p:cNvSpPr>
                <p:nvPr/>
              </p:nvSpPr>
              <p:spPr bwMode="auto">
                <a:xfrm rot="151742">
                  <a:off x="1527" y="2771"/>
                  <a:ext cx="48"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grpSp>
            <p:nvGrpSpPr>
              <p:cNvPr id="13327" name="Group 44"/>
              <p:cNvGrpSpPr>
                <a:grpSpLocks/>
              </p:cNvGrpSpPr>
              <p:nvPr/>
            </p:nvGrpSpPr>
            <p:grpSpPr bwMode="auto">
              <a:xfrm rot="-2476765">
                <a:off x="5499853" y="3472248"/>
                <a:ext cx="844550" cy="735012"/>
                <a:chOff x="917" y="2222"/>
                <a:chExt cx="817" cy="643"/>
              </a:xfrm>
            </p:grpSpPr>
            <p:sp>
              <p:nvSpPr>
                <p:cNvPr id="42" name="Oval 34"/>
                <p:cNvSpPr>
                  <a:spLocks noChangeArrowheads="1"/>
                </p:cNvSpPr>
                <p:nvPr/>
              </p:nvSpPr>
              <p:spPr bwMode="auto">
                <a:xfrm rot="151742">
                  <a:off x="1448" y="2224"/>
                  <a:ext cx="287" cy="286"/>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3" name="Oval 33"/>
                <p:cNvSpPr>
                  <a:spLocks noChangeArrowheads="1"/>
                </p:cNvSpPr>
                <p:nvPr/>
              </p:nvSpPr>
              <p:spPr bwMode="auto">
                <a:xfrm rot="151742">
                  <a:off x="1058" y="2303"/>
                  <a:ext cx="527" cy="479"/>
                </a:xfrm>
                <a:prstGeom prst="ellipse">
                  <a:avLst/>
                </a:prstGeom>
                <a:gradFill rotWithShape="0">
                  <a:gsLst>
                    <a:gs pos="0">
                      <a:srgbClr val="FF0000"/>
                    </a:gs>
                    <a:gs pos="100000">
                      <a:srgbClr val="FF0000">
                        <a:gamma/>
                        <a:shade val="46275"/>
                        <a:invGamma/>
                      </a:srgb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4" name="Oval 35"/>
                <p:cNvSpPr>
                  <a:spLocks noChangeArrowheads="1"/>
                </p:cNvSpPr>
                <p:nvPr/>
              </p:nvSpPr>
              <p:spPr bwMode="auto">
                <a:xfrm rot="151742">
                  <a:off x="919" y="2199"/>
                  <a:ext cx="287" cy="286"/>
                </a:xfrm>
                <a:prstGeom prst="ellipse">
                  <a:avLst/>
                </a:prstGeom>
                <a:gradFill rotWithShape="0">
                  <a:gsLst>
                    <a:gs pos="0">
                      <a:schemeClr val="bg1"/>
                    </a:gs>
                    <a:gs pos="100000">
                      <a:schemeClr val="bg1">
                        <a:gamma/>
                        <a:shade val="66667"/>
                        <a:invGamma/>
                      </a:schemeClr>
                    </a:gs>
                  </a:gsLst>
                  <a:path path="shape">
                    <a:fillToRect l="50000" t="50000" r="50000" b="50000"/>
                  </a:path>
                </a:gra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5" name="Oval 36"/>
                <p:cNvSpPr>
                  <a:spLocks noChangeArrowheads="1"/>
                </p:cNvSpPr>
                <p:nvPr/>
              </p:nvSpPr>
              <p:spPr bwMode="auto">
                <a:xfrm rot="151742">
                  <a:off x="1038" y="2741"/>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6" name="Oval 37"/>
                <p:cNvSpPr>
                  <a:spLocks noChangeArrowheads="1"/>
                </p:cNvSpPr>
                <p:nvPr/>
              </p:nvSpPr>
              <p:spPr bwMode="auto">
                <a:xfrm rot="151742">
                  <a:off x="1093" y="2781"/>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7" name="Oval 38"/>
                <p:cNvSpPr>
                  <a:spLocks noChangeArrowheads="1"/>
                </p:cNvSpPr>
                <p:nvPr/>
              </p:nvSpPr>
              <p:spPr bwMode="auto">
                <a:xfrm rot="151742">
                  <a:off x="1471" y="2813"/>
                  <a:ext cx="49"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48" name="Oval 39"/>
                <p:cNvSpPr>
                  <a:spLocks noChangeArrowheads="1"/>
                </p:cNvSpPr>
                <p:nvPr/>
              </p:nvSpPr>
              <p:spPr bwMode="auto">
                <a:xfrm rot="151742">
                  <a:off x="1526" y="2747"/>
                  <a:ext cx="48" cy="50"/>
                </a:xfrm>
                <a:prstGeom prst="ellipse">
                  <a:avLst/>
                </a:prstGeom>
                <a:solidFill>
                  <a:schemeClr val="tx2"/>
                </a:solidFill>
                <a:ln w="9525">
                  <a:solidFill>
                    <a:schemeClr val="tx1"/>
                  </a:solidFill>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grpSp>
          <p:sp>
            <p:nvSpPr>
              <p:cNvPr id="49" name="Line 40"/>
              <p:cNvSpPr>
                <a:spLocks noChangeShapeType="1"/>
              </p:cNvSpPr>
              <p:nvPr/>
            </p:nvSpPr>
            <p:spPr bwMode="auto">
              <a:xfrm rot="18531766" flipV="1">
                <a:off x="5826822" y="4346083"/>
                <a:ext cx="225395" cy="181009"/>
              </a:xfrm>
              <a:prstGeom prst="line">
                <a:avLst/>
              </a:prstGeom>
              <a:noFill/>
              <a:ln w="381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0" name="Line 40"/>
              <p:cNvSpPr>
                <a:spLocks noChangeShapeType="1"/>
              </p:cNvSpPr>
              <p:nvPr/>
            </p:nvSpPr>
            <p:spPr bwMode="auto">
              <a:xfrm rot="18531766" flipV="1">
                <a:off x="5518810" y="5798480"/>
                <a:ext cx="358727" cy="12702"/>
              </a:xfrm>
              <a:prstGeom prst="line">
                <a:avLst/>
              </a:prstGeom>
              <a:noFill/>
              <a:ln w="381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sp>
            <p:nvSpPr>
              <p:cNvPr id="51" name="Line 40"/>
              <p:cNvSpPr>
                <a:spLocks noChangeShapeType="1"/>
              </p:cNvSpPr>
              <p:nvPr/>
            </p:nvSpPr>
            <p:spPr bwMode="auto">
              <a:xfrm rot="18531766">
                <a:off x="6779495" y="5115854"/>
                <a:ext cx="193649" cy="584309"/>
              </a:xfrm>
              <a:prstGeom prst="line">
                <a:avLst/>
              </a:prstGeom>
              <a:noFill/>
              <a:ln w="38100">
                <a:solidFill>
                  <a:schemeClr val="tx1"/>
                </a:solidFill>
                <a:prstDash val="sysDot"/>
                <a:round/>
                <a:headEnd/>
                <a:tailEnd/>
              </a:ln>
              <a:effectLst/>
            </p:spPr>
            <p:txBody>
              <a:bodyPr wrap="none" anchor="ctr"/>
              <a:lstStyle/>
              <a:p>
                <a:pPr algn="l" rtl="0">
                  <a:defRPr/>
                </a:pPr>
                <a:endParaRPr lang="he-IL" dirty="0">
                  <a:effectLst>
                    <a:outerShdw blurRad="38100" dist="38100" dir="2700000" algn="tl">
                      <a:srgbClr val="000000">
                        <a:alpha val="43137"/>
                      </a:srgbClr>
                    </a:outerShdw>
                  </a:effectLst>
                  <a:latin typeface="Arial" pitchFamily="34" charset="0"/>
                  <a:cs typeface="Arial" pitchFamily="34" charset="0"/>
                </a:endParaRPr>
              </a:p>
            </p:txBody>
          </p:sp>
          <p:cxnSp>
            <p:nvCxnSpPr>
              <p:cNvPr id="53" name="מחבר ישר 52"/>
              <p:cNvCxnSpPr/>
              <p:nvPr/>
            </p:nvCxnSpPr>
            <p:spPr>
              <a:xfrm>
                <a:off x="6155460" y="4365159"/>
                <a:ext cx="792311" cy="0"/>
              </a:xfrm>
              <a:prstGeom prst="line">
                <a:avLst/>
              </a:prstGeom>
              <a:ln w="19050">
                <a:solidFill>
                  <a:schemeClr val="tx1">
                    <a:lumMod val="85000"/>
                    <a:lumOff val="1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מחבר ישר 54"/>
              <p:cNvCxnSpPr/>
              <p:nvPr/>
            </p:nvCxnSpPr>
            <p:spPr>
              <a:xfrm rot="5400000">
                <a:off x="6516017" y="4796891"/>
                <a:ext cx="792057" cy="71451"/>
              </a:xfrm>
              <a:prstGeom prst="line">
                <a:avLst/>
              </a:prstGeom>
              <a:ln w="19050">
                <a:solidFill>
                  <a:schemeClr val="tx1">
                    <a:lumMod val="85000"/>
                    <a:lumOff val="1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6380912" y="3914360"/>
                <a:ext cx="1719600" cy="503170"/>
              </a:xfrm>
              <a:prstGeom prst="rect">
                <a:avLst/>
              </a:prstGeom>
              <a:noFill/>
              <a:ln w="22225">
                <a:noFill/>
              </a:ln>
              <a:effectLst/>
            </p:spPr>
            <p:txBody>
              <a:bodyPr rtlCol="1" anchor="ctr"/>
              <a:lstStyle/>
              <a:p>
                <a:pPr algn="ctr" fontAlgn="auto">
                  <a:spcBef>
                    <a:spcPts val="0"/>
                  </a:spcBef>
                  <a:spcAft>
                    <a:spcPts val="0"/>
                  </a:spcAft>
                  <a:defRPr/>
                </a:pPr>
                <a:r>
                  <a:rPr lang="ar-SA" dirty="0" smtClean="0">
                    <a:latin typeface="Simplified Arabic" pitchFamily="18" charset="-78"/>
                    <a:cs typeface="Simplified Arabic" pitchFamily="18" charset="-78"/>
                  </a:rPr>
                  <a:t>روابط هيدروجينيَّة</a:t>
                </a:r>
                <a:endParaRPr lang="he-IL" dirty="0">
                  <a:latin typeface="Simplified Arabic" pitchFamily="18" charset="-78"/>
                  <a:cs typeface="+mn-cs"/>
                </a:endParaRPr>
              </a:p>
            </p:txBody>
          </p:sp>
        </p:grpSp>
      </p:grpSp>
      <p:sp>
        <p:nvSpPr>
          <p:cNvPr id="60" name="TextBox 59"/>
          <p:cNvSpPr txBox="1"/>
          <p:nvPr/>
        </p:nvSpPr>
        <p:spPr>
          <a:xfrm>
            <a:off x="971550" y="5229225"/>
            <a:ext cx="2520950" cy="647700"/>
          </a:xfrm>
          <a:prstGeom prst="rect">
            <a:avLst/>
          </a:prstGeom>
          <a:solidFill>
            <a:schemeClr val="bg1">
              <a:lumMod val="95000"/>
            </a:schemeClr>
          </a:solidFill>
          <a:ln w="22225">
            <a:solidFill>
              <a:schemeClr val="bg1">
                <a:lumMod val="85000"/>
              </a:schemeClr>
            </a:solidFill>
          </a:ln>
          <a:effectLst/>
        </p:spPr>
        <p:txBody>
          <a:bodyPr rtlCol="1" anchor="ctr">
            <a:normAutofit/>
          </a:bodyPr>
          <a:lstStyle/>
          <a:p>
            <a:pPr algn="ctr" fontAlgn="auto">
              <a:spcBef>
                <a:spcPts val="0"/>
              </a:spcBef>
              <a:spcAft>
                <a:spcPts val="0"/>
              </a:spcAft>
              <a:defRPr/>
            </a:pPr>
            <a:r>
              <a:rPr lang="ar-SA" dirty="0" smtClean="0">
                <a:latin typeface="+mn-lt"/>
                <a:cs typeface="+mn-cs"/>
              </a:rPr>
              <a:t>مبنى تتراهيدر لجُزيئات الماء</a:t>
            </a:r>
            <a:endParaRPr lang="he-IL" dirty="0">
              <a:latin typeface="+mn-lt"/>
              <a:cs typeface="+mn-cs"/>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684213" y="692150"/>
            <a:ext cx="7697787" cy="1615827"/>
          </a:xfrm>
          <a:prstGeom prst="rect">
            <a:avLst/>
          </a:prstGeom>
          <a:noFill/>
          <a:ln w="9525">
            <a:noFill/>
            <a:miter lim="800000"/>
            <a:headEnd/>
            <a:tailEnd/>
          </a:ln>
        </p:spPr>
        <p:txBody>
          <a:bodyPr>
            <a:spAutoFit/>
          </a:bodyPr>
          <a:lstStyle/>
          <a:p>
            <a:pPr>
              <a:spcBef>
                <a:spcPct val="50000"/>
              </a:spcBef>
            </a:pPr>
            <a:r>
              <a:rPr lang="ar-SA" b="1" dirty="0" smtClean="0">
                <a:solidFill>
                  <a:srgbClr val="1D4C72"/>
                </a:solidFill>
              </a:rPr>
              <a:t>سؤال</a:t>
            </a:r>
            <a:r>
              <a:rPr lang="he-IL" b="1" dirty="0" smtClean="0">
                <a:solidFill>
                  <a:srgbClr val="1D4C72"/>
                </a:solidFill>
              </a:rPr>
              <a:t> </a:t>
            </a:r>
            <a:r>
              <a:rPr lang="ar-SA" b="1" dirty="0" smtClean="0">
                <a:solidFill>
                  <a:srgbClr val="1D4C72"/>
                </a:solidFill>
              </a:rPr>
              <a:t>رقم </a:t>
            </a:r>
            <a:r>
              <a:rPr lang="he-IL" b="1" dirty="0" smtClean="0">
                <a:solidFill>
                  <a:srgbClr val="1D4C72"/>
                </a:solidFill>
              </a:rPr>
              <a:t>2</a:t>
            </a:r>
            <a:r>
              <a:rPr lang="he-IL" b="1" dirty="0">
                <a:solidFill>
                  <a:srgbClr val="1D4C72"/>
                </a:solidFill>
              </a:rPr>
              <a:t>:</a:t>
            </a:r>
            <a:r>
              <a:rPr lang="he-IL" dirty="0">
                <a:solidFill>
                  <a:srgbClr val="1D4C72"/>
                </a:solidFill>
              </a:rPr>
              <a:t> </a:t>
            </a:r>
          </a:p>
          <a:p>
            <a:pPr>
              <a:spcBef>
                <a:spcPct val="50000"/>
              </a:spcBef>
            </a:pPr>
            <a:r>
              <a:rPr lang="ar-SA" dirty="0" smtClean="0">
                <a:solidFill>
                  <a:srgbClr val="1D4C72"/>
                </a:solidFill>
                <a:latin typeface="Simplified Arabic" pitchFamily="18" charset="-78"/>
                <a:cs typeface="Simplified Arabic" pitchFamily="18" charset="-78"/>
              </a:rPr>
              <a:t>أي من المواد التالية قادرة على تكوين روابط هيدروجينيَّة؟ إشرحوا.</a:t>
            </a:r>
            <a:endParaRPr lang="he-IL" dirty="0">
              <a:solidFill>
                <a:srgbClr val="1D4C72"/>
              </a:solidFill>
              <a:latin typeface="Simplified Arabic" pitchFamily="18" charset="-78"/>
            </a:endParaRPr>
          </a:p>
          <a:p>
            <a:pPr>
              <a:spcBef>
                <a:spcPct val="50000"/>
              </a:spcBef>
            </a:pPr>
            <a:r>
              <a:rPr lang="he-IL" dirty="0">
                <a:solidFill>
                  <a:srgbClr val="1D4C72"/>
                </a:solidFill>
              </a:rPr>
              <a:t> </a:t>
            </a:r>
            <a:r>
              <a:rPr lang="en-US" dirty="0">
                <a:solidFill>
                  <a:srgbClr val="1D4C72"/>
                </a:solidFill>
              </a:rPr>
              <a:t>(CH</a:t>
            </a:r>
            <a:r>
              <a:rPr lang="en-US" baseline="-25000" dirty="0">
                <a:solidFill>
                  <a:srgbClr val="1D4C72"/>
                </a:solidFill>
              </a:rPr>
              <a:t>3</a:t>
            </a:r>
            <a:r>
              <a:rPr lang="en-US" dirty="0">
                <a:solidFill>
                  <a:srgbClr val="1D4C72"/>
                </a:solidFill>
              </a:rPr>
              <a:t>)</a:t>
            </a:r>
            <a:r>
              <a:rPr lang="en-US" baseline="-25000" dirty="0">
                <a:solidFill>
                  <a:srgbClr val="1D4C72"/>
                </a:solidFill>
              </a:rPr>
              <a:t>3</a:t>
            </a:r>
            <a:r>
              <a:rPr lang="en-US" dirty="0">
                <a:solidFill>
                  <a:srgbClr val="1D4C72"/>
                </a:solidFill>
              </a:rPr>
              <a:t>-N </a:t>
            </a:r>
            <a:r>
              <a:rPr lang="he-IL" dirty="0">
                <a:solidFill>
                  <a:srgbClr val="1D4C72"/>
                </a:solidFill>
              </a:rPr>
              <a:t>    </a:t>
            </a:r>
            <a:r>
              <a:rPr lang="en-US" dirty="0">
                <a:solidFill>
                  <a:srgbClr val="1D4C72"/>
                </a:solidFill>
              </a:rPr>
              <a:t>CH</a:t>
            </a:r>
            <a:r>
              <a:rPr lang="en-US" baseline="-25000" dirty="0">
                <a:solidFill>
                  <a:srgbClr val="1D4C72"/>
                </a:solidFill>
              </a:rPr>
              <a:t>3</a:t>
            </a:r>
            <a:r>
              <a:rPr lang="en-US" dirty="0">
                <a:solidFill>
                  <a:srgbClr val="1D4C72"/>
                </a:solidFill>
              </a:rPr>
              <a:t>-CH</a:t>
            </a:r>
            <a:r>
              <a:rPr lang="en-US" baseline="-25000" dirty="0">
                <a:solidFill>
                  <a:srgbClr val="1D4C72"/>
                </a:solidFill>
              </a:rPr>
              <a:t>2</a:t>
            </a:r>
            <a:r>
              <a:rPr lang="en-US" dirty="0">
                <a:solidFill>
                  <a:srgbClr val="1D4C72"/>
                </a:solidFill>
              </a:rPr>
              <a:t>-OH      CH</a:t>
            </a:r>
            <a:r>
              <a:rPr lang="en-US" baseline="-25000" dirty="0">
                <a:solidFill>
                  <a:srgbClr val="1D4C72"/>
                </a:solidFill>
              </a:rPr>
              <a:t>3</a:t>
            </a:r>
            <a:r>
              <a:rPr lang="en-US" dirty="0">
                <a:solidFill>
                  <a:srgbClr val="1D4C72"/>
                </a:solidFill>
              </a:rPr>
              <a:t>-O-CH</a:t>
            </a:r>
            <a:r>
              <a:rPr lang="en-US" baseline="-25000" dirty="0">
                <a:solidFill>
                  <a:srgbClr val="1D4C72"/>
                </a:solidFill>
              </a:rPr>
              <a:t>3</a:t>
            </a:r>
            <a:r>
              <a:rPr lang="en-US" dirty="0">
                <a:solidFill>
                  <a:srgbClr val="1D4C72"/>
                </a:solidFill>
              </a:rPr>
              <a:t>      CH</a:t>
            </a:r>
            <a:r>
              <a:rPr lang="en-US" baseline="-25000" dirty="0">
                <a:solidFill>
                  <a:srgbClr val="1D4C72"/>
                </a:solidFill>
              </a:rPr>
              <a:t>3</a:t>
            </a:r>
            <a:r>
              <a:rPr lang="en-US" dirty="0">
                <a:solidFill>
                  <a:srgbClr val="1D4C72"/>
                </a:solidFill>
              </a:rPr>
              <a:t>-NH</a:t>
            </a:r>
            <a:r>
              <a:rPr lang="en-US" baseline="-25000" dirty="0">
                <a:solidFill>
                  <a:srgbClr val="1D4C72"/>
                </a:solidFill>
              </a:rPr>
              <a:t>2       </a:t>
            </a:r>
            <a:r>
              <a:rPr lang="en-US" dirty="0">
                <a:solidFill>
                  <a:srgbClr val="1D4C72"/>
                </a:solidFill>
              </a:rPr>
              <a:t>CH</a:t>
            </a:r>
            <a:r>
              <a:rPr lang="en-US" baseline="-25000" dirty="0">
                <a:solidFill>
                  <a:srgbClr val="1D4C72"/>
                </a:solidFill>
              </a:rPr>
              <a:t>3</a:t>
            </a:r>
            <a:r>
              <a:rPr lang="en-US" dirty="0">
                <a:solidFill>
                  <a:srgbClr val="1D4C72"/>
                </a:solidFill>
              </a:rPr>
              <a:t>-CH</a:t>
            </a:r>
            <a:r>
              <a:rPr lang="en-US" baseline="-25000" dirty="0">
                <a:solidFill>
                  <a:srgbClr val="1D4C72"/>
                </a:solidFill>
              </a:rPr>
              <a:t>2</a:t>
            </a:r>
            <a:r>
              <a:rPr lang="en-US" dirty="0">
                <a:solidFill>
                  <a:srgbClr val="1D4C72"/>
                </a:solidFill>
              </a:rPr>
              <a:t>-CH</a:t>
            </a:r>
            <a:r>
              <a:rPr lang="en-US" baseline="-25000" dirty="0">
                <a:solidFill>
                  <a:srgbClr val="1D4C72"/>
                </a:solidFill>
              </a:rPr>
              <a:t>3</a:t>
            </a:r>
            <a:endParaRPr lang="he-IL" dirty="0">
              <a:solidFill>
                <a:srgbClr val="1D4C72"/>
              </a:solidFill>
            </a:endParaRPr>
          </a:p>
          <a:p>
            <a:pPr>
              <a:spcBef>
                <a:spcPct val="50000"/>
              </a:spcBef>
            </a:pPr>
            <a:endParaRPr lang="he-IL" dirty="0">
              <a:solidFill>
                <a:srgbClr val="1D4C72"/>
              </a:solidFill>
            </a:endParaRPr>
          </a:p>
        </p:txBody>
      </p:sp>
      <p:sp>
        <p:nvSpPr>
          <p:cNvPr id="14"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4340" name="כותרת 5"/>
          <p:cNvSpPr>
            <a:spLocks noGrp="1"/>
          </p:cNvSpPr>
          <p:nvPr>
            <p:ph type="title"/>
          </p:nvPr>
        </p:nvSpPr>
        <p:spPr bwMode="auto">
          <a:xfrm>
            <a:off x="684213" y="115888"/>
            <a:ext cx="7772400" cy="360362"/>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latin typeface="Simplified Arabic" pitchFamily="18" charset="-78"/>
                <a:cs typeface="Simplified Arabic" pitchFamily="18" charset="-78"/>
              </a:rPr>
              <a:t>الروابط الهيدروجينيَّة- سؤال رقم 2</a:t>
            </a:r>
            <a:r>
              <a:rPr lang="he-IL" sz="2000" b="1" dirty="0" smtClean="0">
                <a:solidFill>
                  <a:srgbClr val="FF6600"/>
                </a:solidFill>
                <a:latin typeface="Simplified Arabic" pitchFamily="18" charset="-78"/>
              </a:rPr>
              <a:t/>
            </a:r>
            <a:br>
              <a:rPr lang="he-IL" sz="2000" b="1" dirty="0" smtClean="0">
                <a:solidFill>
                  <a:srgbClr val="FF6600"/>
                </a:solidFill>
                <a:latin typeface="Simplified Arabic" pitchFamily="18" charset="-78"/>
              </a:rPr>
            </a:br>
            <a:r>
              <a:rPr lang="he-IL" sz="2000" b="1" dirty="0" smtClean="0">
                <a:solidFill>
                  <a:srgbClr val="FF6600"/>
                </a:solidFill>
              </a:rPr>
              <a:t/>
            </a:r>
            <a:br>
              <a:rPr lang="he-IL" sz="2000" b="1" dirty="0" smtClean="0">
                <a:solidFill>
                  <a:srgbClr val="FF6600"/>
                </a:solidFill>
              </a:rPr>
            </a:br>
            <a:endParaRPr lang="he-IL" sz="2000" dirty="0" smtClean="0"/>
          </a:p>
        </p:txBody>
      </p:sp>
      <p:sp>
        <p:nvSpPr>
          <p:cNvPr id="17413" name="מציין מיקום של מספר שקופית 15"/>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14E1D8A8-8BCA-4FA2-A33D-79191F9DC6BB}" type="slidenum">
              <a:rPr lang="ar-SA" smtClean="0"/>
              <a:pPr>
                <a:defRPr/>
              </a:pPr>
              <a:t>8</a:t>
            </a:fld>
            <a:endParaRPr lang="en-US" dirty="0" smtClean="0"/>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1775" y="5254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13" name="Rectangle 12"/>
          <p:cNvSpPr/>
          <p:nvPr/>
        </p:nvSpPr>
        <p:spPr>
          <a:xfrm>
            <a:off x="142844" y="2000240"/>
            <a:ext cx="8555038" cy="464347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fontAlgn="auto">
              <a:spcBef>
                <a:spcPts val="0"/>
              </a:spcBef>
              <a:spcAft>
                <a:spcPts val="0"/>
              </a:spcAft>
              <a:defRPr/>
            </a:pPr>
            <a:r>
              <a:rPr lang="ar-SA" b="1" dirty="0" smtClean="0">
                <a:solidFill>
                  <a:schemeClr val="tx1"/>
                </a:solidFill>
              </a:rPr>
              <a:t>الجواب</a:t>
            </a:r>
            <a:r>
              <a:rPr lang="he-IL" b="1" dirty="0" smtClean="0">
                <a:solidFill>
                  <a:schemeClr val="tx1"/>
                </a:solidFill>
              </a:rPr>
              <a:t>:</a:t>
            </a:r>
            <a:endParaRPr lang="he-IL" b="1" dirty="0">
              <a:solidFill>
                <a:schemeClr val="tx1"/>
              </a:solidFill>
            </a:endParaRPr>
          </a:p>
          <a:p>
            <a:pPr>
              <a:spcBef>
                <a:spcPct val="50000"/>
              </a:spcBef>
              <a:buFont typeface="Arial" pitchFamily="34" charset="0"/>
              <a:buChar char="•"/>
              <a:defRPr/>
            </a:pPr>
            <a:r>
              <a:rPr lang="en-US" dirty="0">
                <a:solidFill>
                  <a:schemeClr val="tx1"/>
                </a:solidFill>
              </a:rPr>
              <a:t>(CH</a:t>
            </a:r>
            <a:r>
              <a:rPr lang="en-US" baseline="-25000" dirty="0">
                <a:solidFill>
                  <a:schemeClr val="tx1"/>
                </a:solidFill>
              </a:rPr>
              <a:t>3</a:t>
            </a:r>
            <a:r>
              <a:rPr lang="en-US" dirty="0">
                <a:solidFill>
                  <a:schemeClr val="tx1"/>
                </a:solidFill>
              </a:rPr>
              <a:t>)</a:t>
            </a:r>
            <a:r>
              <a:rPr lang="en-US" baseline="-25000" dirty="0">
                <a:solidFill>
                  <a:schemeClr val="tx1"/>
                </a:solidFill>
              </a:rPr>
              <a:t>3</a:t>
            </a:r>
            <a:r>
              <a:rPr lang="en-US" dirty="0">
                <a:solidFill>
                  <a:schemeClr val="tx1"/>
                </a:solidFill>
              </a:rPr>
              <a:t>-N   </a:t>
            </a:r>
            <a:r>
              <a:rPr lang="he-IL" dirty="0">
                <a:solidFill>
                  <a:schemeClr val="tx1"/>
                </a:solidFill>
              </a:rPr>
              <a:t> </a:t>
            </a:r>
            <a:r>
              <a:rPr lang="ar-SA" b="1" dirty="0" smtClean="0">
                <a:solidFill>
                  <a:srgbClr val="FF6600"/>
                </a:solidFill>
              </a:rPr>
              <a:t>غير قادرة</a:t>
            </a:r>
            <a:r>
              <a:rPr lang="he-IL" dirty="0" smtClean="0">
                <a:solidFill>
                  <a:schemeClr val="tx1"/>
                </a:solidFill>
              </a:rPr>
              <a:t> </a:t>
            </a:r>
            <a:r>
              <a:rPr lang="ar-SA" dirty="0" smtClean="0">
                <a:solidFill>
                  <a:schemeClr val="tx1"/>
                </a:solidFill>
              </a:rPr>
              <a:t>لأنه لا يوجد هيدروجين ”مكشوف“ بنسبة كافية</a:t>
            </a:r>
            <a:r>
              <a:rPr lang="he-IL" dirty="0" smtClean="0">
                <a:solidFill>
                  <a:schemeClr val="tx1"/>
                </a:solidFill>
              </a:rPr>
              <a:t>. </a:t>
            </a:r>
            <a:r>
              <a:rPr lang="ar-SA" dirty="0" smtClean="0">
                <a:solidFill>
                  <a:schemeClr val="tx1"/>
                </a:solidFill>
              </a:rPr>
              <a:t>لا توجد ذرّة هيدروجين مرتبطة بشكل مباشر مع </a:t>
            </a:r>
            <a:r>
              <a:rPr lang="en-US" dirty="0" smtClean="0">
                <a:solidFill>
                  <a:schemeClr val="tx1"/>
                </a:solidFill>
              </a:rPr>
              <a:t>NOF</a:t>
            </a:r>
            <a:r>
              <a:rPr lang="he-IL" dirty="0">
                <a:solidFill>
                  <a:schemeClr val="tx1"/>
                </a:solidFill>
              </a:rPr>
              <a:t>. </a:t>
            </a:r>
            <a:r>
              <a:rPr lang="ar-SA" dirty="0" smtClean="0">
                <a:solidFill>
                  <a:schemeClr val="tx1"/>
                </a:solidFill>
              </a:rPr>
              <a:t>جميع ذرات الهيدروجين مرتبطة بذرات كربون التي تتميّز بإلكتروسالبيّة مًنخفضة. </a:t>
            </a:r>
            <a:endParaRPr lang="he-IL" dirty="0">
              <a:solidFill>
                <a:schemeClr val="tx1"/>
              </a:solidFill>
            </a:endParaRPr>
          </a:p>
          <a:p>
            <a:pPr>
              <a:spcBef>
                <a:spcPct val="50000"/>
              </a:spcBef>
              <a:buFont typeface="Arial" pitchFamily="34" charset="0"/>
              <a:buChar char="•"/>
              <a:defRPr/>
            </a:pPr>
            <a:r>
              <a:rPr lang="en-US" dirty="0">
                <a:solidFill>
                  <a:schemeClr val="tx1"/>
                </a:solidFill>
              </a:rPr>
              <a:t>CH</a:t>
            </a:r>
            <a:r>
              <a:rPr lang="en-US" baseline="-25000" dirty="0">
                <a:solidFill>
                  <a:schemeClr val="tx1"/>
                </a:solidFill>
              </a:rPr>
              <a:t>3</a:t>
            </a:r>
            <a:r>
              <a:rPr lang="en-US" dirty="0">
                <a:solidFill>
                  <a:schemeClr val="tx1"/>
                </a:solidFill>
              </a:rPr>
              <a:t>-CH</a:t>
            </a:r>
            <a:r>
              <a:rPr lang="en-US" baseline="-25000" dirty="0">
                <a:solidFill>
                  <a:schemeClr val="tx1"/>
                </a:solidFill>
              </a:rPr>
              <a:t>2</a:t>
            </a:r>
            <a:r>
              <a:rPr lang="en-US" dirty="0">
                <a:solidFill>
                  <a:schemeClr val="tx1"/>
                </a:solidFill>
              </a:rPr>
              <a:t>-OH  </a:t>
            </a:r>
            <a:r>
              <a:rPr lang="he-IL" dirty="0">
                <a:solidFill>
                  <a:schemeClr val="tx1"/>
                </a:solidFill>
              </a:rPr>
              <a:t> </a:t>
            </a:r>
            <a:r>
              <a:rPr lang="ar-SA" b="1" dirty="0" smtClean="0">
                <a:solidFill>
                  <a:srgbClr val="FF6600"/>
                </a:solidFill>
              </a:rPr>
              <a:t>قادرة</a:t>
            </a:r>
            <a:r>
              <a:rPr lang="ar-SA" b="1" dirty="0" smtClean="0">
                <a:solidFill>
                  <a:schemeClr val="tx1"/>
                </a:solidFill>
              </a:rPr>
              <a:t> </a:t>
            </a:r>
            <a:r>
              <a:rPr lang="ar-SA" dirty="0" smtClean="0">
                <a:solidFill>
                  <a:schemeClr val="tx1"/>
                </a:solidFill>
              </a:rPr>
              <a:t>لأنه توجد ذرّة هيدروجين مُرتبطة بأُكسجين</a:t>
            </a:r>
            <a:r>
              <a:rPr lang="he-IL" dirty="0" smtClean="0">
                <a:solidFill>
                  <a:schemeClr val="tx1"/>
                </a:solidFill>
              </a:rPr>
              <a:t>. </a:t>
            </a:r>
            <a:r>
              <a:rPr lang="ar-SA" dirty="0" smtClean="0">
                <a:solidFill>
                  <a:schemeClr val="tx1"/>
                </a:solidFill>
              </a:rPr>
              <a:t>هذا الهيدروجين ”مكشوف“ من الإلكترونات ويُمكنه الإرتباط بزوج إلكترونات غير رابط على ذرّة أُكسجين في جُزيء مُجاور</a:t>
            </a:r>
            <a:r>
              <a:rPr lang="en-US" dirty="0">
                <a:solidFill>
                  <a:schemeClr val="tx1"/>
                </a:solidFill>
              </a:rPr>
              <a:t/>
            </a:r>
            <a:br>
              <a:rPr lang="en-US" dirty="0">
                <a:solidFill>
                  <a:schemeClr val="tx1"/>
                </a:solidFill>
              </a:rPr>
            </a:br>
            <a:endParaRPr lang="he-IL" dirty="0">
              <a:solidFill>
                <a:schemeClr val="tx1"/>
              </a:solidFill>
            </a:endParaRPr>
          </a:p>
          <a:p>
            <a:pPr>
              <a:spcBef>
                <a:spcPct val="50000"/>
              </a:spcBef>
              <a:buFont typeface="Arial" pitchFamily="34" charset="0"/>
              <a:buChar char="•"/>
              <a:defRPr/>
            </a:pPr>
            <a:r>
              <a:rPr lang="en-US" dirty="0">
                <a:solidFill>
                  <a:schemeClr val="tx1"/>
                </a:solidFill>
              </a:rPr>
              <a:t>CH</a:t>
            </a:r>
            <a:r>
              <a:rPr lang="en-US" baseline="-25000" dirty="0">
                <a:solidFill>
                  <a:schemeClr val="tx1"/>
                </a:solidFill>
              </a:rPr>
              <a:t>3</a:t>
            </a:r>
            <a:r>
              <a:rPr lang="en-US" dirty="0">
                <a:solidFill>
                  <a:schemeClr val="tx1"/>
                </a:solidFill>
              </a:rPr>
              <a:t>-O-CH</a:t>
            </a:r>
            <a:r>
              <a:rPr lang="en-US" baseline="-25000" dirty="0">
                <a:solidFill>
                  <a:schemeClr val="tx1"/>
                </a:solidFill>
              </a:rPr>
              <a:t>3</a:t>
            </a:r>
            <a:r>
              <a:rPr lang="en-US" dirty="0">
                <a:solidFill>
                  <a:schemeClr val="tx1"/>
                </a:solidFill>
              </a:rPr>
              <a:t>  </a:t>
            </a:r>
            <a:r>
              <a:rPr lang="he-IL" dirty="0">
                <a:solidFill>
                  <a:schemeClr val="tx1"/>
                </a:solidFill>
              </a:rPr>
              <a:t> </a:t>
            </a:r>
            <a:r>
              <a:rPr lang="ar-SA" b="1" dirty="0" smtClean="0">
                <a:solidFill>
                  <a:srgbClr val="FF6600"/>
                </a:solidFill>
              </a:rPr>
              <a:t>غير قادرة</a:t>
            </a:r>
            <a:r>
              <a:rPr lang="he-IL" dirty="0" smtClean="0">
                <a:solidFill>
                  <a:schemeClr val="tx1"/>
                </a:solidFill>
              </a:rPr>
              <a:t> </a:t>
            </a:r>
            <a:r>
              <a:rPr lang="ar-SA" dirty="0" smtClean="0">
                <a:solidFill>
                  <a:schemeClr val="tx1"/>
                </a:solidFill>
              </a:rPr>
              <a:t>لا توجد ذرّة هيدروجين مرتبطة بشكل مباشر مع </a:t>
            </a:r>
            <a:r>
              <a:rPr lang="en-US" dirty="0" smtClean="0">
                <a:solidFill>
                  <a:schemeClr val="tx1"/>
                </a:solidFill>
              </a:rPr>
              <a:t>NOF</a:t>
            </a:r>
            <a:r>
              <a:rPr lang="ar-SA" dirty="0" smtClean="0">
                <a:solidFill>
                  <a:schemeClr val="tx1"/>
                </a:solidFill>
              </a:rPr>
              <a:t>.</a:t>
            </a:r>
            <a:r>
              <a:rPr lang="he-IL" dirty="0" smtClean="0">
                <a:solidFill>
                  <a:schemeClr val="tx1"/>
                </a:solidFill>
              </a:rPr>
              <a:t> </a:t>
            </a:r>
            <a:r>
              <a:rPr lang="ar-SA" dirty="0" smtClean="0">
                <a:solidFill>
                  <a:schemeClr val="tx1"/>
                </a:solidFill>
              </a:rPr>
              <a:t>ولذلك، لا يوجد هيدروجين ”مكشوف“ بنسبة كافية</a:t>
            </a:r>
            <a:endParaRPr lang="en-US" dirty="0">
              <a:solidFill>
                <a:schemeClr val="tx1"/>
              </a:solidFill>
            </a:endParaRPr>
          </a:p>
          <a:p>
            <a:pPr>
              <a:spcBef>
                <a:spcPct val="50000"/>
              </a:spcBef>
              <a:buFont typeface="Arial" pitchFamily="34" charset="0"/>
              <a:buChar char="•"/>
              <a:defRPr/>
            </a:pPr>
            <a:r>
              <a:rPr lang="en-US" dirty="0">
                <a:solidFill>
                  <a:schemeClr val="tx1"/>
                </a:solidFill>
              </a:rPr>
              <a:t>  CH</a:t>
            </a:r>
            <a:r>
              <a:rPr lang="en-US" baseline="-25000" dirty="0">
                <a:solidFill>
                  <a:schemeClr val="tx1"/>
                </a:solidFill>
              </a:rPr>
              <a:t>3</a:t>
            </a:r>
            <a:r>
              <a:rPr lang="en-US" dirty="0">
                <a:solidFill>
                  <a:schemeClr val="tx1"/>
                </a:solidFill>
              </a:rPr>
              <a:t>-NH</a:t>
            </a:r>
            <a:r>
              <a:rPr lang="en-US" baseline="-25000" dirty="0">
                <a:solidFill>
                  <a:schemeClr val="tx1"/>
                </a:solidFill>
              </a:rPr>
              <a:t>2</a:t>
            </a:r>
            <a:r>
              <a:rPr lang="en-US" dirty="0">
                <a:solidFill>
                  <a:schemeClr val="tx1"/>
                </a:solidFill>
              </a:rPr>
              <a:t>   </a:t>
            </a:r>
            <a:r>
              <a:rPr lang="ar-SA" b="1" dirty="0" smtClean="0">
                <a:solidFill>
                  <a:srgbClr val="FF6600"/>
                </a:solidFill>
              </a:rPr>
              <a:t>قادرة</a:t>
            </a:r>
            <a:r>
              <a:rPr lang="he-IL" dirty="0" smtClean="0">
                <a:solidFill>
                  <a:schemeClr val="tx1"/>
                </a:solidFill>
              </a:rPr>
              <a:t> </a:t>
            </a:r>
            <a:r>
              <a:rPr lang="ar-SA" dirty="0" smtClean="0">
                <a:solidFill>
                  <a:schemeClr val="tx1"/>
                </a:solidFill>
              </a:rPr>
              <a:t>لأن ذرّة الهيدروجين ترتبط مباشرة بذرّة نيتروجين صاحبة إلكتروسالبيّة عالية. فتصبح ذرّة الهيدروجين ”مكشوفة“ من الإلكترونات وتتمكّن من الإرتباط مع زوج إلكترونات غير رابط على ذرّة نيتروجين في جُزيء مُجاور. </a:t>
            </a:r>
            <a:endParaRPr lang="he-IL" dirty="0">
              <a:solidFill>
                <a:schemeClr val="tx1"/>
              </a:solidFill>
            </a:endParaRPr>
          </a:p>
          <a:p>
            <a:pPr>
              <a:spcBef>
                <a:spcPct val="50000"/>
              </a:spcBef>
              <a:buFont typeface="Arial" pitchFamily="34" charset="0"/>
              <a:buChar char="•"/>
              <a:defRPr/>
            </a:pPr>
            <a:r>
              <a:rPr lang="he-IL" dirty="0">
                <a:solidFill>
                  <a:schemeClr val="tx1"/>
                </a:solidFill>
              </a:rPr>
              <a:t> </a:t>
            </a:r>
            <a:r>
              <a:rPr lang="en-US" dirty="0">
                <a:solidFill>
                  <a:schemeClr val="tx1"/>
                </a:solidFill>
              </a:rPr>
              <a:t>CH</a:t>
            </a:r>
            <a:r>
              <a:rPr lang="en-US" baseline="-25000" dirty="0">
                <a:solidFill>
                  <a:schemeClr val="tx1"/>
                </a:solidFill>
              </a:rPr>
              <a:t>3</a:t>
            </a:r>
            <a:r>
              <a:rPr lang="en-US" dirty="0">
                <a:solidFill>
                  <a:schemeClr val="tx1"/>
                </a:solidFill>
              </a:rPr>
              <a:t>-CH</a:t>
            </a:r>
            <a:r>
              <a:rPr lang="en-US" baseline="-25000" dirty="0">
                <a:solidFill>
                  <a:schemeClr val="tx1"/>
                </a:solidFill>
              </a:rPr>
              <a:t>2</a:t>
            </a:r>
            <a:r>
              <a:rPr lang="en-US" dirty="0">
                <a:solidFill>
                  <a:schemeClr val="tx1"/>
                </a:solidFill>
              </a:rPr>
              <a:t>-CH</a:t>
            </a:r>
            <a:r>
              <a:rPr lang="en-US" baseline="-25000" dirty="0">
                <a:solidFill>
                  <a:schemeClr val="tx1"/>
                </a:solidFill>
              </a:rPr>
              <a:t>3</a:t>
            </a:r>
            <a:r>
              <a:rPr lang="en-US" dirty="0">
                <a:solidFill>
                  <a:schemeClr val="tx1"/>
                </a:solidFill>
              </a:rPr>
              <a:t> </a:t>
            </a:r>
            <a:r>
              <a:rPr lang="he-IL" dirty="0">
                <a:solidFill>
                  <a:schemeClr val="tx1"/>
                </a:solidFill>
              </a:rPr>
              <a:t> </a:t>
            </a:r>
            <a:r>
              <a:rPr lang="ar-SA" b="1" dirty="0" smtClean="0">
                <a:solidFill>
                  <a:srgbClr val="FF6600"/>
                </a:solidFill>
              </a:rPr>
              <a:t>غير قادرة</a:t>
            </a:r>
            <a:r>
              <a:rPr lang="he-IL" dirty="0" smtClean="0">
                <a:solidFill>
                  <a:schemeClr val="tx1"/>
                </a:solidFill>
              </a:rPr>
              <a:t> </a:t>
            </a:r>
            <a:r>
              <a:rPr lang="ar-SA" dirty="0" smtClean="0">
                <a:solidFill>
                  <a:schemeClr val="tx1"/>
                </a:solidFill>
              </a:rPr>
              <a:t>لأنّ الجزيء لا يحتوي على واحدة من الذرّات ذات الإلكتروسالبيّة العالية </a:t>
            </a:r>
            <a:r>
              <a:rPr lang="en-US" dirty="0" smtClean="0">
                <a:solidFill>
                  <a:schemeClr val="tx1"/>
                </a:solidFill>
              </a:rPr>
              <a:t>NOF</a:t>
            </a:r>
            <a:r>
              <a:rPr lang="ar-SA" dirty="0" smtClean="0">
                <a:solidFill>
                  <a:schemeClr val="tx1"/>
                </a:solidFill>
              </a:rPr>
              <a:t>.</a:t>
            </a:r>
            <a:r>
              <a:rPr lang="en-US" dirty="0">
                <a:solidFill>
                  <a:schemeClr val="tx1"/>
                </a:solidFill>
              </a:rPr>
              <a:t/>
            </a:r>
            <a:br>
              <a:rPr lang="en-US" dirty="0">
                <a:solidFill>
                  <a:schemeClr val="tx1"/>
                </a:solidFill>
              </a:rPr>
            </a:br>
            <a:r>
              <a:rPr lang="ar-SA" dirty="0" smtClean="0">
                <a:solidFill>
                  <a:schemeClr val="tx1"/>
                </a:solidFill>
              </a:rPr>
              <a:t>ترتبط ذرّات الهيدروجين بذرّات كربون ذات الإلكتروسالبيّة المنخفضة نسبيًا ولذلك لا نحصل على ذرات هيدروجين ”مكشوفة“ من الإلكترونات بنسبة كافية. </a:t>
            </a:r>
            <a:endParaRPr lang="he-IL" dirty="0">
              <a:solidFill>
                <a:schemeClr val="tx1"/>
              </a:solidFill>
            </a:endParaRPr>
          </a:p>
        </p:txBody>
      </p:sp>
      <p:sp>
        <p:nvSpPr>
          <p:cNvPr id="15364" name="כותרת 6"/>
          <p:cNvSpPr>
            <a:spLocks noGrp="1"/>
          </p:cNvSpPr>
          <p:nvPr>
            <p:ph type="title"/>
          </p:nvPr>
        </p:nvSpPr>
        <p:spPr bwMode="auto">
          <a:xfrm>
            <a:off x="541338" y="115888"/>
            <a:ext cx="7991475" cy="288925"/>
          </a:xfrm>
          <a:noFill/>
          <a:ln>
            <a:miter lim="800000"/>
            <a:headEnd/>
            <a:tailEnd/>
          </a:ln>
        </p:spPr>
        <p:txBody>
          <a:bodyPr vert="horz" wrap="square" lIns="91440" tIns="45720" rIns="91440" bIns="45720" numCol="1" anchor="t" anchorCtr="0" compatLnSpc="1">
            <a:prstTxWarp prst="textNoShape">
              <a:avLst/>
            </a:prstTxWarp>
          </a:bodyPr>
          <a:lstStyle/>
          <a:p>
            <a:pPr algn="r"/>
            <a:r>
              <a:rPr lang="ar-SA" sz="2000" b="1" dirty="0" smtClean="0">
                <a:solidFill>
                  <a:srgbClr val="FF6600"/>
                </a:solidFill>
              </a:rPr>
              <a:t>الروابط </a:t>
            </a:r>
            <a:r>
              <a:rPr lang="ar-SA" sz="2000" b="1" dirty="0" smtClean="0">
                <a:solidFill>
                  <a:srgbClr val="FF6600"/>
                </a:solidFill>
              </a:rPr>
              <a:t>الهيدروجينيَّة - جواب سؤال </a:t>
            </a:r>
            <a:r>
              <a:rPr lang="he-IL" sz="2000" b="1" dirty="0" smtClean="0">
                <a:solidFill>
                  <a:srgbClr val="FF6600"/>
                </a:solidFill>
              </a:rPr>
              <a:t>2</a:t>
            </a:r>
            <a:br>
              <a:rPr lang="he-IL" sz="2000" b="1" dirty="0" smtClean="0">
                <a:solidFill>
                  <a:srgbClr val="FF6600"/>
                </a:solidFill>
              </a:rPr>
            </a:br>
            <a:endParaRPr lang="he-IL" sz="2000" dirty="0" smtClean="0"/>
          </a:p>
        </p:txBody>
      </p:sp>
      <p:sp>
        <p:nvSpPr>
          <p:cNvPr id="18438" name="Slide Number Placeholder 6"/>
          <p:cNvSpPr>
            <a:spLocks noGrp="1"/>
          </p:cNvSpPr>
          <p:nvPr>
            <p:ph type="sldNum" sz="quarter" idx="12"/>
          </p:nvPr>
        </p:nvSpPr>
        <p:spPr bwMode="auto">
          <a:ln>
            <a:miter lim="800000"/>
            <a:headEnd/>
            <a:tailEnd/>
          </a:ln>
        </p:spPr>
        <p:txBody>
          <a:bodyPr vert="horz" wrap="square" lIns="91440" tIns="45720" rIns="91440" bIns="45720" numCol="1" anchor="t" anchorCtr="0" compatLnSpc="1">
            <a:prstTxWarp prst="textNoShape">
              <a:avLst/>
            </a:prstTxWarp>
          </a:bodyPr>
          <a:lstStyle/>
          <a:p>
            <a:pPr>
              <a:defRPr/>
            </a:pPr>
            <a:fld id="{02277B28-361B-44CA-AA9C-DE538999A2BD}" type="slidenum">
              <a:rPr lang="he-IL"/>
              <a:pPr>
                <a:defRPr/>
              </a:pPr>
              <a:t>9</a:t>
            </a:fld>
            <a:endParaRPr lang="he-IL" dirty="0"/>
          </a:p>
        </p:txBody>
      </p:sp>
      <p:sp>
        <p:nvSpPr>
          <p:cNvPr id="15366" name="Text Box 2"/>
          <p:cNvSpPr txBox="1">
            <a:spLocks noChangeArrowheads="1"/>
          </p:cNvSpPr>
          <p:nvPr/>
        </p:nvSpPr>
        <p:spPr bwMode="auto">
          <a:xfrm>
            <a:off x="755650" y="714375"/>
            <a:ext cx="7697788" cy="1616075"/>
          </a:xfrm>
          <a:prstGeom prst="rect">
            <a:avLst/>
          </a:prstGeom>
          <a:noFill/>
          <a:ln w="9525">
            <a:noFill/>
            <a:miter lim="800000"/>
            <a:headEnd/>
            <a:tailEnd/>
          </a:ln>
        </p:spPr>
        <p:txBody>
          <a:bodyPr>
            <a:spAutoFit/>
          </a:bodyPr>
          <a:lstStyle/>
          <a:p>
            <a:pPr>
              <a:spcBef>
                <a:spcPct val="50000"/>
              </a:spcBef>
            </a:pPr>
            <a:r>
              <a:rPr lang="ar-SA" b="1" dirty="0" smtClean="0">
                <a:solidFill>
                  <a:srgbClr val="1D4C72"/>
                </a:solidFill>
              </a:rPr>
              <a:t>سؤال </a:t>
            </a:r>
            <a:r>
              <a:rPr lang="he-IL" b="1" dirty="0" smtClean="0">
                <a:solidFill>
                  <a:srgbClr val="1D4C72"/>
                </a:solidFill>
              </a:rPr>
              <a:t> </a:t>
            </a:r>
            <a:r>
              <a:rPr lang="ar-SA" b="1" dirty="0" smtClean="0">
                <a:solidFill>
                  <a:srgbClr val="1D4C72"/>
                </a:solidFill>
              </a:rPr>
              <a:t>رقم 2</a:t>
            </a:r>
            <a:r>
              <a:rPr lang="he-IL" b="1" dirty="0" smtClean="0">
                <a:solidFill>
                  <a:srgbClr val="1D4C72"/>
                </a:solidFill>
              </a:rPr>
              <a:t>:</a:t>
            </a:r>
            <a:r>
              <a:rPr lang="he-IL" dirty="0" smtClean="0">
                <a:solidFill>
                  <a:srgbClr val="1D4C72"/>
                </a:solidFill>
              </a:rPr>
              <a:t> </a:t>
            </a:r>
            <a:endParaRPr lang="he-IL" dirty="0">
              <a:solidFill>
                <a:srgbClr val="1D4C72"/>
              </a:solidFill>
            </a:endParaRPr>
          </a:p>
          <a:p>
            <a:pPr>
              <a:spcBef>
                <a:spcPct val="50000"/>
              </a:spcBef>
            </a:pPr>
            <a:r>
              <a:rPr lang="ar-SA" dirty="0" smtClean="0">
                <a:solidFill>
                  <a:srgbClr val="1D4C72"/>
                </a:solidFill>
                <a:latin typeface="Simplified Arabic" pitchFamily="18" charset="-78"/>
                <a:cs typeface="Simplified Arabic" pitchFamily="18" charset="-78"/>
              </a:rPr>
              <a:t>أي من المواد التالية قادرة على تكوين روابط هيدروجينيَّة؟ إشرحوا.</a:t>
            </a:r>
            <a:endParaRPr lang="he-IL" dirty="0" smtClean="0">
              <a:solidFill>
                <a:srgbClr val="1D4C72"/>
              </a:solidFill>
              <a:latin typeface="Simplified Arabic" pitchFamily="18" charset="-78"/>
            </a:endParaRPr>
          </a:p>
          <a:p>
            <a:pPr>
              <a:spcBef>
                <a:spcPct val="50000"/>
              </a:spcBef>
            </a:pPr>
            <a:r>
              <a:rPr lang="he-IL" dirty="0" smtClean="0">
                <a:solidFill>
                  <a:srgbClr val="1D4C72"/>
                </a:solidFill>
              </a:rPr>
              <a:t> </a:t>
            </a:r>
            <a:r>
              <a:rPr lang="en-US" dirty="0">
                <a:solidFill>
                  <a:srgbClr val="1D4C72"/>
                </a:solidFill>
              </a:rPr>
              <a:t>(CH</a:t>
            </a:r>
            <a:r>
              <a:rPr lang="en-US" baseline="-25000" dirty="0">
                <a:solidFill>
                  <a:srgbClr val="1D4C72"/>
                </a:solidFill>
              </a:rPr>
              <a:t>3</a:t>
            </a:r>
            <a:r>
              <a:rPr lang="en-US" dirty="0">
                <a:solidFill>
                  <a:srgbClr val="1D4C72"/>
                </a:solidFill>
              </a:rPr>
              <a:t>)</a:t>
            </a:r>
            <a:r>
              <a:rPr lang="en-US" baseline="-25000" dirty="0">
                <a:solidFill>
                  <a:srgbClr val="1D4C72"/>
                </a:solidFill>
              </a:rPr>
              <a:t>3</a:t>
            </a:r>
            <a:r>
              <a:rPr lang="en-US" dirty="0">
                <a:solidFill>
                  <a:srgbClr val="1D4C72"/>
                </a:solidFill>
              </a:rPr>
              <a:t>-N </a:t>
            </a:r>
            <a:r>
              <a:rPr lang="he-IL" dirty="0">
                <a:solidFill>
                  <a:srgbClr val="1D4C72"/>
                </a:solidFill>
              </a:rPr>
              <a:t>    </a:t>
            </a:r>
            <a:r>
              <a:rPr lang="en-US" dirty="0">
                <a:solidFill>
                  <a:srgbClr val="1D4C72"/>
                </a:solidFill>
              </a:rPr>
              <a:t>CH</a:t>
            </a:r>
            <a:r>
              <a:rPr lang="en-US" baseline="-25000" dirty="0">
                <a:solidFill>
                  <a:srgbClr val="1D4C72"/>
                </a:solidFill>
              </a:rPr>
              <a:t>3</a:t>
            </a:r>
            <a:r>
              <a:rPr lang="en-US" dirty="0">
                <a:solidFill>
                  <a:srgbClr val="1D4C72"/>
                </a:solidFill>
              </a:rPr>
              <a:t>-CH</a:t>
            </a:r>
            <a:r>
              <a:rPr lang="en-US" baseline="-25000" dirty="0">
                <a:solidFill>
                  <a:srgbClr val="1D4C72"/>
                </a:solidFill>
              </a:rPr>
              <a:t>2</a:t>
            </a:r>
            <a:r>
              <a:rPr lang="en-US" dirty="0">
                <a:solidFill>
                  <a:srgbClr val="1D4C72"/>
                </a:solidFill>
              </a:rPr>
              <a:t>-OH      CH</a:t>
            </a:r>
            <a:r>
              <a:rPr lang="en-US" baseline="-25000" dirty="0">
                <a:solidFill>
                  <a:srgbClr val="1D4C72"/>
                </a:solidFill>
              </a:rPr>
              <a:t>3</a:t>
            </a:r>
            <a:r>
              <a:rPr lang="en-US" dirty="0">
                <a:solidFill>
                  <a:srgbClr val="1D4C72"/>
                </a:solidFill>
              </a:rPr>
              <a:t>-O-CH</a:t>
            </a:r>
            <a:r>
              <a:rPr lang="en-US" baseline="-25000" dirty="0">
                <a:solidFill>
                  <a:srgbClr val="1D4C72"/>
                </a:solidFill>
              </a:rPr>
              <a:t>3</a:t>
            </a:r>
            <a:r>
              <a:rPr lang="en-US" dirty="0">
                <a:solidFill>
                  <a:srgbClr val="1D4C72"/>
                </a:solidFill>
              </a:rPr>
              <a:t>      CH</a:t>
            </a:r>
            <a:r>
              <a:rPr lang="en-US" baseline="-25000" dirty="0">
                <a:solidFill>
                  <a:srgbClr val="1D4C72"/>
                </a:solidFill>
              </a:rPr>
              <a:t>3</a:t>
            </a:r>
            <a:r>
              <a:rPr lang="en-US" dirty="0">
                <a:solidFill>
                  <a:srgbClr val="1D4C72"/>
                </a:solidFill>
              </a:rPr>
              <a:t>-NH</a:t>
            </a:r>
            <a:r>
              <a:rPr lang="en-US" baseline="-25000" dirty="0">
                <a:solidFill>
                  <a:srgbClr val="1D4C72"/>
                </a:solidFill>
              </a:rPr>
              <a:t>2       </a:t>
            </a:r>
            <a:r>
              <a:rPr lang="en-US" dirty="0">
                <a:solidFill>
                  <a:srgbClr val="1D4C72"/>
                </a:solidFill>
              </a:rPr>
              <a:t>CH</a:t>
            </a:r>
            <a:r>
              <a:rPr lang="en-US" baseline="-25000" dirty="0">
                <a:solidFill>
                  <a:srgbClr val="1D4C72"/>
                </a:solidFill>
              </a:rPr>
              <a:t>3</a:t>
            </a:r>
            <a:r>
              <a:rPr lang="en-US" dirty="0">
                <a:solidFill>
                  <a:srgbClr val="1D4C72"/>
                </a:solidFill>
              </a:rPr>
              <a:t>-CH</a:t>
            </a:r>
            <a:r>
              <a:rPr lang="en-US" baseline="-25000" dirty="0">
                <a:solidFill>
                  <a:srgbClr val="1D4C72"/>
                </a:solidFill>
              </a:rPr>
              <a:t>2</a:t>
            </a:r>
            <a:r>
              <a:rPr lang="en-US" dirty="0">
                <a:solidFill>
                  <a:srgbClr val="1D4C72"/>
                </a:solidFill>
              </a:rPr>
              <a:t>-CH</a:t>
            </a:r>
            <a:r>
              <a:rPr lang="en-US" baseline="-25000" dirty="0">
                <a:solidFill>
                  <a:srgbClr val="1D4C72"/>
                </a:solidFill>
              </a:rPr>
              <a:t>3</a:t>
            </a:r>
            <a:endParaRPr lang="he-IL" dirty="0">
              <a:solidFill>
                <a:srgbClr val="1D4C72"/>
              </a:solidFill>
            </a:endParaRPr>
          </a:p>
          <a:p>
            <a:pPr>
              <a:spcBef>
                <a:spcPct val="50000"/>
              </a:spcBef>
            </a:pPr>
            <a:endParaRPr lang="he-IL" dirty="0">
              <a:solidFill>
                <a:srgbClr val="1D4C72"/>
              </a:solidFill>
            </a:endParaRPr>
          </a:p>
        </p:txBody>
      </p:sp>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gif"/></Relationships>
</file>

<file path=ppt/theme/theme1.xml><?xml version="1.0" encoding="utf-8"?>
<a:theme xmlns:a="http://schemas.openxmlformats.org/drawingml/2006/main" name="Office Theme">
  <a:themeElements>
    <a:clrScheme name="Custom 4">
      <a:dk1>
        <a:sysClr val="windowText" lastClr="000000"/>
      </a:dk1>
      <a:lt1>
        <a:sysClr val="window" lastClr="FFFFFF"/>
      </a:lt1>
      <a:dk2>
        <a:srgbClr val="1F497D"/>
      </a:dk2>
      <a:lt2>
        <a:srgbClr val="FFFFFF"/>
      </a:lt2>
      <a:accent1>
        <a:srgbClr val="7F7F7F"/>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bg1"/>
            </a:gs>
            <a:gs pos="50000">
              <a:schemeClr val="bg2">
                <a:lumMod val="95000"/>
              </a:schemeClr>
            </a:gs>
          </a:gsLst>
          <a:lin ang="5400000" scaled="0"/>
        </a:gradFill>
        <a:ln w="12700">
          <a:solidFill>
            <a:schemeClr val="bg1">
              <a:lumMod val="75000"/>
            </a:schemeClr>
          </a:solidFill>
        </a:ln>
      </a:spPr>
      <a:bodyPr rtlCol="1" anchor="t"/>
      <a:lstStyle>
        <a:defPPr>
          <a:buBlip>
            <a:blip xmlns:r="http://schemas.openxmlformats.org/officeDocument/2006/relationships" r:embed="rId1"/>
          </a:buBlip>
          <a:defRPr sz="1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lumMod val="95000"/>
          </a:schemeClr>
        </a:solidFill>
        <a:ln w="22225">
          <a:solidFill>
            <a:schemeClr val="bg1">
              <a:lumMod val="85000"/>
            </a:schemeClr>
          </a:solidFill>
        </a:ln>
        <a:effectLst/>
      </a:spPr>
      <a:bodyPr wrap="none" rtlCol="1" anchor="ctr">
        <a:normAutofit/>
      </a:bodyPr>
      <a:lstStyle>
        <a:defPPr algn="ctr" rtl="1" fontAlgn="auto">
          <a:spcBef>
            <a:spcPts val="0"/>
          </a:spcBef>
          <a:spcAft>
            <a:spcPts val="0"/>
          </a:spcAft>
          <a:defRPr sz="1400" u="sng" dirty="0">
            <a:solidFill>
              <a:srgbClr val="00B0F0"/>
            </a:solidFill>
            <a:latin typeface="+mn-lt"/>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4">
    <a:dk1>
      <a:sysClr val="windowText" lastClr="000000"/>
    </a:dk1>
    <a:lt1>
      <a:sysClr val="window" lastClr="FFFFFF"/>
    </a:lt1>
    <a:dk2>
      <a:srgbClr val="1F497D"/>
    </a:dk2>
    <a:lt2>
      <a:srgbClr val="FFFFFF"/>
    </a:lt2>
    <a:accent1>
      <a:srgbClr val="7F7F7F"/>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1958</TotalTime>
  <Words>2385</Words>
  <Application>Microsoft Office PowerPoint</Application>
  <PresentationFormat>‫הצגה על המסך (4:3)</PresentationFormat>
  <Paragraphs>295</Paragraphs>
  <Slides>22</Slides>
  <Notes>2</Notes>
  <HiddenSlides>0</HiddenSlides>
  <MMClips>0</MMClips>
  <ScaleCrop>false</ScaleCrop>
  <HeadingPairs>
    <vt:vector size="4" baseType="variant">
      <vt:variant>
        <vt:lpstr>ערכת נושא</vt:lpstr>
      </vt:variant>
      <vt:variant>
        <vt:i4>1</vt:i4>
      </vt:variant>
      <vt:variant>
        <vt:lpstr>כותרות שקופיות</vt:lpstr>
      </vt:variant>
      <vt:variant>
        <vt:i4>22</vt:i4>
      </vt:variant>
    </vt:vector>
  </HeadingPairs>
  <TitlesOfParts>
    <vt:vector size="23" baseType="lpstr">
      <vt:lpstr>Office Theme</vt:lpstr>
      <vt:lpstr>الروابط بين الجُزيئيِّة، الروابط الهيدروجينيَّة </vt:lpstr>
      <vt:lpstr>رسم بياني يُعبِّر عن درجة غليان هيدريدات مُختلفة ـ  سؤال رقم 1  </vt:lpstr>
      <vt:lpstr>رسم بياني يُعبِّر عن درجة غليان هيدريدات مُختلفة ـ  جواب سؤال رقم 1  </vt:lpstr>
      <vt:lpstr>الروابط الهيدروجينيَّة: مميّزات ذرّة الهيدروجين </vt:lpstr>
      <vt:lpstr>الروابط الهيدروجينيَّة </vt:lpstr>
      <vt:lpstr>الروابط الهيدروجينيَّة بين جزيئات الماء </vt:lpstr>
      <vt:lpstr>الروابط الهيدروجينيَّة في الجليد المُنظَم وظاهرة شذوذ  الماء  </vt:lpstr>
      <vt:lpstr>الروابط الهيدروجينيَّة- سؤال رقم 2  </vt:lpstr>
      <vt:lpstr>الروابط الهيدروجينيَّة - جواب سؤال 2 </vt:lpstr>
      <vt:lpstr>الروابط الهيدروجينيَّة- سؤال رقم 3 </vt:lpstr>
      <vt:lpstr>الروابط الهيدروجينيَّة- سؤال رقم 3 </vt:lpstr>
      <vt:lpstr>الروابط الهيدروجينيَّة- إجابة عن سؤال رقم 3 </vt:lpstr>
      <vt:lpstr>قوّة الروابط الهيدروجينيَّة</vt:lpstr>
      <vt:lpstr>قوّة الروابط الهيدروجينيَّة</vt:lpstr>
      <vt:lpstr>تلخيص: مُقارنة بين قوّة الروابط المُختلفة، سؤال رقم  4 </vt:lpstr>
      <vt:lpstr>تلخيص: مُقارنة بين قوّة الروابط المُختلفة، جواب سؤال رقم  4  </vt:lpstr>
      <vt:lpstr>روابط هيدروجينيَّة وتأثير مُتبادل من نوع فان د رفالس، سؤال رقم  5</vt:lpstr>
      <vt:lpstr>روابط هيدروجينيَّة وتأثير مُتبادل من نوع فان دارفالس، جواب سؤال رقم  5</vt:lpstr>
      <vt:lpstr>الروابط الهيدروجينيَّة، سؤال رقم  6 </vt:lpstr>
      <vt:lpstr>الروابط الهيدروجينيَّة، جواب سؤال رقم  6 </vt:lpstr>
      <vt:lpstr>تلخيص موضوع الروابط الهيدروجينيَّة </vt:lpstr>
      <vt:lpstr>שקופית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nazmi</cp:lastModifiedBy>
  <cp:revision>321</cp:revision>
  <dcterms:created xsi:type="dcterms:W3CDTF">2010-09-05T07:07:37Z</dcterms:created>
  <dcterms:modified xsi:type="dcterms:W3CDTF">2011-09-19T15:56:17Z</dcterms:modified>
</cp:coreProperties>
</file>